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60" r:id="rId2"/>
    <p:sldId id="263" r:id="rId3"/>
    <p:sldId id="262" r:id="rId4"/>
    <p:sldId id="266" r:id="rId5"/>
    <p:sldId id="316" r:id="rId6"/>
    <p:sldId id="286" r:id="rId7"/>
    <p:sldId id="303" r:id="rId8"/>
    <p:sldId id="304" r:id="rId9"/>
    <p:sldId id="305" r:id="rId10"/>
    <p:sldId id="306" r:id="rId11"/>
    <p:sldId id="307" r:id="rId12"/>
    <p:sldId id="308" r:id="rId13"/>
    <p:sldId id="309" r:id="rId14"/>
    <p:sldId id="294" r:id="rId15"/>
    <p:sldId id="310" r:id="rId16"/>
    <p:sldId id="311" r:id="rId17"/>
    <p:sldId id="312" r:id="rId18"/>
    <p:sldId id="313" r:id="rId19"/>
    <p:sldId id="297" r:id="rId20"/>
    <p:sldId id="314" r:id="rId21"/>
    <p:sldId id="315" r:id="rId2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555" autoAdjust="0"/>
  </p:normalViewPr>
  <p:slideViewPr>
    <p:cSldViewPr snapToGrid="0">
      <p:cViewPr>
        <p:scale>
          <a:sx n="40" d="100"/>
          <a:sy n="40" d="100"/>
        </p:scale>
        <p:origin x="-2238" y="-6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FFC994-713A-4975-8CCD-29AE96103293}" type="datetimeFigureOut">
              <a:rPr lang="pt-BR" smtClean="0"/>
              <a:t>21/03/2015</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6DA7D2-DFD9-4A2A-812C-7C0842CD3D09}" type="slidenum">
              <a:rPr lang="pt-BR" smtClean="0"/>
              <a:t>‹nº›</a:t>
            </a:fld>
            <a:endParaRPr lang="pt-BR"/>
          </a:p>
        </p:txBody>
      </p:sp>
    </p:spTree>
    <p:extLst>
      <p:ext uri="{BB962C8B-B14F-4D97-AF65-F5344CB8AC3E}">
        <p14:creationId xmlns:p14="http://schemas.microsoft.com/office/powerpoint/2010/main" val="4129661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10:35</a:t>
            </a:r>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3</a:t>
            </a:fld>
            <a:endParaRPr lang="pt-BR"/>
          </a:p>
        </p:txBody>
      </p:sp>
    </p:spTree>
    <p:extLst>
      <p:ext uri="{BB962C8B-B14F-4D97-AF65-F5344CB8AC3E}">
        <p14:creationId xmlns:p14="http://schemas.microsoft.com/office/powerpoint/2010/main" val="1540453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10:35</a:t>
            </a:r>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4</a:t>
            </a:fld>
            <a:endParaRPr lang="pt-BR"/>
          </a:p>
        </p:txBody>
      </p:sp>
    </p:spTree>
    <p:extLst>
      <p:ext uri="{BB962C8B-B14F-4D97-AF65-F5344CB8AC3E}">
        <p14:creationId xmlns:p14="http://schemas.microsoft.com/office/powerpoint/2010/main" val="247390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10:37</a:t>
            </a:r>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5</a:t>
            </a:fld>
            <a:endParaRPr lang="pt-BR"/>
          </a:p>
        </p:txBody>
      </p:sp>
    </p:spTree>
    <p:extLst>
      <p:ext uri="{BB962C8B-B14F-4D97-AF65-F5344CB8AC3E}">
        <p14:creationId xmlns:p14="http://schemas.microsoft.com/office/powerpoint/2010/main" val="4097065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10:45</a:t>
            </a:r>
          </a:p>
          <a:p>
            <a:r>
              <a:rPr lang="pt-BR" sz="1200" kern="1200" dirty="0" smtClean="0">
                <a:solidFill>
                  <a:schemeClr val="tx1"/>
                </a:solidFill>
                <a:effectLst/>
                <a:latin typeface="+mn-lt"/>
                <a:ea typeface="+mn-ea"/>
                <a:cs typeface="+mn-cs"/>
              </a:rPr>
              <a:t>Entre os escritos judaicos da antiguidade podemos encontrar pelo menos três métodos hermenêuticos principais: a alegórica, a literal e a tipológica. Vale salientar que essa classificação não é uma regra para os intérpretes judaicos primitivos.</a:t>
            </a:r>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6</a:t>
            </a:fld>
            <a:endParaRPr lang="pt-BR"/>
          </a:p>
        </p:txBody>
      </p:sp>
    </p:spTree>
    <p:extLst>
      <p:ext uri="{BB962C8B-B14F-4D97-AF65-F5344CB8AC3E}">
        <p14:creationId xmlns:p14="http://schemas.microsoft.com/office/powerpoint/2010/main" val="2555475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10:45</a:t>
            </a:r>
          </a:p>
          <a:p>
            <a:r>
              <a:rPr lang="pt-BR" sz="1200" kern="1200" dirty="0" smtClean="0">
                <a:solidFill>
                  <a:schemeClr val="tx1"/>
                </a:solidFill>
                <a:effectLst/>
                <a:latin typeface="+mn-lt"/>
                <a:ea typeface="+mn-ea"/>
                <a:cs typeface="+mn-cs"/>
              </a:rPr>
              <a:t>A forma alegórica consiste na interpretação de um texto da perspectiva de alguma coisa, sem levar em consideração o que quer que seja essa coisa.</a:t>
            </a:r>
          </a:p>
          <a:p>
            <a:r>
              <a:rPr lang="pt-BR" sz="1200" kern="1200" dirty="0" smtClean="0">
                <a:solidFill>
                  <a:schemeClr val="tx1"/>
                </a:solidFill>
                <a:effectLst/>
                <a:latin typeface="+mn-lt"/>
                <a:ea typeface="+mn-ea"/>
                <a:cs typeface="+mn-cs"/>
              </a:rPr>
              <a:t>Para Orígenes, (185-254) as Escrituras continham um significado literal e outro espiritual. O sentido literal do texto, no seu entendimento, era inferior ao significado espiritual. Assim, uma Escritura inspirada por Deus tinha que ser interpretada de forma espiritual.</a:t>
            </a:r>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7</a:t>
            </a:fld>
            <a:endParaRPr lang="pt-BR"/>
          </a:p>
        </p:txBody>
      </p:sp>
    </p:spTree>
    <p:extLst>
      <p:ext uri="{BB962C8B-B14F-4D97-AF65-F5344CB8AC3E}">
        <p14:creationId xmlns:p14="http://schemas.microsoft.com/office/powerpoint/2010/main" val="3356912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10:45</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Para os rabinos, a Torá é a própria Palavra de Deus e contém a soma do conhecimento de Deus para seu povo. Pelo fato de ser um produto divino, até mesmo as próprias letras das Escrituras estão repletas de um significado profundo. Os rabinos também acreditam em outra Lei, conhecida como Torá </a:t>
            </a:r>
            <a:r>
              <a:rPr lang="pt-BR" sz="1200" kern="1200" dirty="0" err="1" smtClean="0">
                <a:solidFill>
                  <a:schemeClr val="tx1"/>
                </a:solidFill>
                <a:effectLst/>
                <a:latin typeface="+mn-lt"/>
                <a:ea typeface="+mn-ea"/>
                <a:cs typeface="+mn-cs"/>
              </a:rPr>
              <a:t>Schebealpe</a:t>
            </a:r>
            <a:r>
              <a:rPr lang="pt-BR" sz="1200" kern="1200" dirty="0" smtClean="0">
                <a:solidFill>
                  <a:schemeClr val="tx1"/>
                </a:solidFill>
                <a:effectLst/>
                <a:latin typeface="+mn-lt"/>
                <a:ea typeface="+mn-ea"/>
                <a:cs typeface="+mn-cs"/>
              </a:rPr>
              <a:t> (Lei Oral), que é fruto de milhares de anos de sabedoria judaica, um compêndio de lei, lenda e filosofia. Essa Lei Oral, para a tradição judaica, serve para interpretar o conteúdo escrito da Lei e também suprir suas lacunas.</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8</a:t>
            </a:fld>
            <a:endParaRPr lang="pt-BR"/>
          </a:p>
        </p:txBody>
      </p:sp>
    </p:spTree>
    <p:extLst>
      <p:ext uri="{BB962C8B-B14F-4D97-AF65-F5344CB8AC3E}">
        <p14:creationId xmlns:p14="http://schemas.microsoft.com/office/powerpoint/2010/main" val="935786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10:45</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A maioria dos dicionários descreve o sentido literal como o significado primário de um termo, o significado estabelecido pelo uso comum. Podemos dizer que o significado literal é o significado puro, simples e direto do texto.</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9</a:t>
            </a:fld>
            <a:endParaRPr lang="pt-BR"/>
          </a:p>
        </p:txBody>
      </p:sp>
    </p:spTree>
    <p:extLst>
      <p:ext uri="{BB962C8B-B14F-4D97-AF65-F5344CB8AC3E}">
        <p14:creationId xmlns:p14="http://schemas.microsoft.com/office/powerpoint/2010/main" val="12144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10:50</a:t>
            </a:r>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10</a:t>
            </a:fld>
            <a:endParaRPr lang="pt-BR"/>
          </a:p>
        </p:txBody>
      </p:sp>
    </p:spTree>
    <p:extLst>
      <p:ext uri="{BB962C8B-B14F-4D97-AF65-F5344CB8AC3E}">
        <p14:creationId xmlns:p14="http://schemas.microsoft.com/office/powerpoint/2010/main" val="23657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10:50</a:t>
            </a:r>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11</a:t>
            </a:fld>
            <a:endParaRPr lang="pt-BR"/>
          </a:p>
        </p:txBody>
      </p:sp>
    </p:spTree>
    <p:extLst>
      <p:ext uri="{BB962C8B-B14F-4D97-AF65-F5344CB8AC3E}">
        <p14:creationId xmlns:p14="http://schemas.microsoft.com/office/powerpoint/2010/main" val="2393923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10:50</a:t>
            </a:r>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12</a:t>
            </a:fld>
            <a:endParaRPr lang="pt-BR"/>
          </a:p>
        </p:txBody>
      </p:sp>
    </p:spTree>
    <p:extLst>
      <p:ext uri="{BB962C8B-B14F-4D97-AF65-F5344CB8AC3E}">
        <p14:creationId xmlns:p14="http://schemas.microsoft.com/office/powerpoint/2010/main" val="4090448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10:50</a:t>
            </a:r>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13</a:t>
            </a:fld>
            <a:endParaRPr lang="pt-BR"/>
          </a:p>
        </p:txBody>
      </p:sp>
    </p:spTree>
    <p:extLst>
      <p:ext uri="{BB962C8B-B14F-4D97-AF65-F5344CB8AC3E}">
        <p14:creationId xmlns:p14="http://schemas.microsoft.com/office/powerpoint/2010/main" val="3122282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11:05</a:t>
            </a:r>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14</a:t>
            </a:fld>
            <a:endParaRPr lang="pt-BR"/>
          </a:p>
        </p:txBody>
      </p:sp>
    </p:spTree>
    <p:extLst>
      <p:ext uri="{BB962C8B-B14F-4D97-AF65-F5344CB8AC3E}">
        <p14:creationId xmlns:p14="http://schemas.microsoft.com/office/powerpoint/2010/main" val="2677986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11:05</a:t>
            </a:r>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15</a:t>
            </a:fld>
            <a:endParaRPr lang="pt-BR"/>
          </a:p>
        </p:txBody>
      </p:sp>
    </p:spTree>
    <p:extLst>
      <p:ext uri="{BB962C8B-B14F-4D97-AF65-F5344CB8AC3E}">
        <p14:creationId xmlns:p14="http://schemas.microsoft.com/office/powerpoint/2010/main" val="3631896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11:05</a:t>
            </a:r>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16</a:t>
            </a:fld>
            <a:endParaRPr lang="pt-BR"/>
          </a:p>
        </p:txBody>
      </p:sp>
    </p:spTree>
    <p:extLst>
      <p:ext uri="{BB962C8B-B14F-4D97-AF65-F5344CB8AC3E}">
        <p14:creationId xmlns:p14="http://schemas.microsoft.com/office/powerpoint/2010/main" val="12549023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11:05</a:t>
            </a:r>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17</a:t>
            </a:fld>
            <a:endParaRPr lang="pt-BR"/>
          </a:p>
        </p:txBody>
      </p:sp>
    </p:spTree>
    <p:extLst>
      <p:ext uri="{BB962C8B-B14F-4D97-AF65-F5344CB8AC3E}">
        <p14:creationId xmlns:p14="http://schemas.microsoft.com/office/powerpoint/2010/main" val="1656384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11:05</a:t>
            </a:r>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18</a:t>
            </a:fld>
            <a:endParaRPr lang="pt-BR"/>
          </a:p>
        </p:txBody>
      </p:sp>
    </p:spTree>
    <p:extLst>
      <p:ext uri="{BB962C8B-B14F-4D97-AF65-F5344CB8AC3E}">
        <p14:creationId xmlns:p14="http://schemas.microsoft.com/office/powerpoint/2010/main" val="2396897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11:10</a:t>
            </a:r>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19</a:t>
            </a:fld>
            <a:endParaRPr lang="pt-BR"/>
          </a:p>
        </p:txBody>
      </p:sp>
    </p:spTree>
    <p:extLst>
      <p:ext uri="{BB962C8B-B14F-4D97-AF65-F5344CB8AC3E}">
        <p14:creationId xmlns:p14="http://schemas.microsoft.com/office/powerpoint/2010/main" val="2386795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11:10</a:t>
            </a:r>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20</a:t>
            </a:fld>
            <a:endParaRPr lang="pt-BR"/>
          </a:p>
        </p:txBody>
      </p:sp>
    </p:spTree>
    <p:extLst>
      <p:ext uri="{BB962C8B-B14F-4D97-AF65-F5344CB8AC3E}">
        <p14:creationId xmlns:p14="http://schemas.microsoft.com/office/powerpoint/2010/main" val="4008224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11:10</a:t>
            </a:r>
          </a:p>
          <a:p>
            <a:endParaRPr lang="pt-BR" dirty="0"/>
          </a:p>
        </p:txBody>
      </p:sp>
      <p:sp>
        <p:nvSpPr>
          <p:cNvPr id="4" name="Espaço Reservado para Número de Slide 3"/>
          <p:cNvSpPr>
            <a:spLocks noGrp="1"/>
          </p:cNvSpPr>
          <p:nvPr>
            <p:ph type="sldNum" sz="quarter" idx="10"/>
          </p:nvPr>
        </p:nvSpPr>
        <p:spPr/>
        <p:txBody>
          <a:bodyPr/>
          <a:lstStyle/>
          <a:p>
            <a:fld id="{B96DA7D2-DFD9-4A2A-812C-7C0842CD3D09}" type="slidenum">
              <a:rPr lang="pt-BR" smtClean="0"/>
              <a:t>21</a:t>
            </a:fld>
            <a:endParaRPr lang="pt-BR"/>
          </a:p>
        </p:txBody>
      </p:sp>
    </p:spTree>
    <p:extLst>
      <p:ext uri="{BB962C8B-B14F-4D97-AF65-F5344CB8AC3E}">
        <p14:creationId xmlns:p14="http://schemas.microsoft.com/office/powerpoint/2010/main" val="3665130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F727879-2C69-48A3-AD55-3394DC4713EF}"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322665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727879-2C69-48A3-AD55-3394DC4713EF}"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1677761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727879-2C69-48A3-AD55-3394DC4713EF}"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1867959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F727879-2C69-48A3-AD55-3394DC4713EF}" type="datetimeFigureOut">
              <a:rPr lang="pt-BR" smtClean="0"/>
              <a:t>21/03/2015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4074161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F727879-2C69-48A3-AD55-3394DC4713EF}" type="datetimeFigureOut">
              <a:rPr lang="pt-BR" smtClean="0"/>
              <a:t>21/03/2015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1788635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F727879-2C69-48A3-AD55-3394DC4713EF}" type="datetimeFigureOut">
              <a:rPr lang="pt-BR" smtClean="0"/>
              <a:t>21/03/2015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543962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727879-2C69-48A3-AD55-3394DC4713EF}" type="datetimeFigureOut">
              <a:rPr lang="pt-BR" smtClean="0"/>
              <a:t>21/03/2015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1960680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727879-2C69-48A3-AD55-3394DC4713EF}" type="datetimeFigureOut">
              <a:rPr lang="pt-BR" smtClean="0"/>
              <a:t>21/03/2015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2790070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727879-2C69-48A3-AD55-3394DC4713EF}" type="datetimeFigureOut">
              <a:rPr lang="pt-BR" smtClean="0"/>
              <a:t>21/03/2015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4143930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727879-2C69-48A3-AD55-3394DC4713EF}"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4280187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727879-2C69-48A3-AD55-3394DC4713EF}"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F3B3882-C299-4EF3-9265-9952D0A84FAF}" type="slidenum">
              <a:rPr lang="pt-BR" smtClean="0"/>
              <a:t>‹nº›</a:t>
            </a:fld>
            <a:endParaRPr lang="pt-BR"/>
          </a:p>
        </p:txBody>
      </p:sp>
    </p:spTree>
    <p:extLst>
      <p:ext uri="{BB962C8B-B14F-4D97-AF65-F5344CB8AC3E}">
        <p14:creationId xmlns:p14="http://schemas.microsoft.com/office/powerpoint/2010/main" val="449621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727879-2C69-48A3-AD55-3394DC4713EF}" type="datetimeFigureOut">
              <a:rPr lang="pt-BR" smtClean="0"/>
              <a:t>21/03/2015</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B3882-C299-4EF3-9265-9952D0A84FAF}" type="slidenum">
              <a:rPr lang="pt-BR" smtClean="0"/>
              <a:t>‹nº›</a:t>
            </a:fld>
            <a:endParaRPr lang="pt-BR"/>
          </a:p>
        </p:txBody>
      </p:sp>
    </p:spTree>
    <p:extLst>
      <p:ext uri="{BB962C8B-B14F-4D97-AF65-F5344CB8AC3E}">
        <p14:creationId xmlns:p14="http://schemas.microsoft.com/office/powerpoint/2010/main" val="23825952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9144000" cy="6874990"/>
            <a:chOff x="0" y="0"/>
            <a:chExt cx="9144000" cy="6874990"/>
          </a:xfrm>
        </p:grpSpPr>
        <p:pic>
          <p:nvPicPr>
            <p:cNvPr id="5122" name="Picture 2" descr="http://www.psdgraphics.com/wp-content/uploads/2009/09/abstract-de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53360"/>
              <a:ext cx="9144000" cy="41216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9480"/>
            <a:stretch/>
          </p:blipFill>
          <p:spPr bwMode="auto">
            <a:xfrm flipH="1" flipV="1">
              <a:off x="0" y="0"/>
              <a:ext cx="9144000" cy="3362960"/>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367280" y="3935615"/>
            <a:ext cx="596716" cy="649757"/>
          </a:xfrm>
          <a:prstGeom prst="rect">
            <a:avLst/>
          </a:prstGeom>
        </p:spPr>
      </p:pic>
      <p:sp>
        <p:nvSpPr>
          <p:cNvPr id="4" name="TextBox 3"/>
          <p:cNvSpPr txBox="1"/>
          <p:nvPr/>
        </p:nvSpPr>
        <p:spPr>
          <a:xfrm>
            <a:off x="2963996" y="3954430"/>
            <a:ext cx="5407844" cy="630942"/>
          </a:xfrm>
          <a:prstGeom prst="rect">
            <a:avLst/>
          </a:prstGeom>
          <a:noFill/>
        </p:spPr>
        <p:txBody>
          <a:bodyPr wrap="square" rtlCol="0">
            <a:spAutoFit/>
          </a:bodyPr>
          <a:lstStyle/>
          <a:p>
            <a:r>
              <a:rPr lang="pt-BR" sz="3500" dirty="0" smtClean="0">
                <a:solidFill>
                  <a:schemeClr val="accent1">
                    <a:lumMod val="75000"/>
                  </a:schemeClr>
                </a:solidFill>
                <a:effectLst>
                  <a:outerShdw blurRad="38100" dist="38100" dir="2700000" algn="tl">
                    <a:srgbClr val="000000">
                      <a:alpha val="43137"/>
                    </a:srgbClr>
                  </a:outerShdw>
                </a:effectLst>
                <a:latin typeface="Arial Rounded MT Bold" panose="020F0704030504030204" pitchFamily="34" charset="0"/>
              </a:rPr>
              <a:t>Templo Batista Bíblico</a:t>
            </a:r>
            <a:endParaRPr lang="pt-BR" sz="3500" dirty="0">
              <a:solidFill>
                <a:schemeClr val="accent1">
                  <a:lumMod val="75000"/>
                </a:schemeClr>
              </a:solidFill>
              <a:effectLst>
                <a:outerShdw blurRad="38100" dist="38100" dir="2700000" algn="tl">
                  <a:srgbClr val="000000">
                    <a:alpha val="43137"/>
                  </a:srgbClr>
                </a:outerShdw>
              </a:effectLst>
              <a:latin typeface="Arial Rounded MT Bold" panose="020F0704030504030204" pitchFamily="34" charset="0"/>
            </a:endParaRPr>
          </a:p>
        </p:txBody>
      </p:sp>
      <p:sp>
        <p:nvSpPr>
          <p:cNvPr id="8" name="TextBox 7"/>
          <p:cNvSpPr txBox="1"/>
          <p:nvPr/>
        </p:nvSpPr>
        <p:spPr>
          <a:xfrm>
            <a:off x="0" y="2783329"/>
            <a:ext cx="9144000" cy="1246495"/>
          </a:xfrm>
          <a:prstGeom prst="rect">
            <a:avLst/>
          </a:prstGeom>
          <a:noFill/>
        </p:spPr>
        <p:txBody>
          <a:bodyPr wrap="square" rtlCol="0">
            <a:spAutoFit/>
          </a:bodyPr>
          <a:lstStyle/>
          <a:p>
            <a:pPr algn="ctr"/>
            <a:r>
              <a:rPr lang="pt-BR" sz="75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F</a:t>
            </a:r>
            <a:r>
              <a:rPr lang="pt-BR" sz="4500" b="1"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UNDAMENTOS </a:t>
            </a:r>
            <a:r>
              <a:rPr lang="pt-BR" sz="7500" b="1" dirty="0" smtClean="0">
                <a:solidFill>
                  <a:srgbClr val="C000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E</a:t>
            </a:r>
            <a:r>
              <a:rPr lang="pt-BR" sz="4500" b="1"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CLESIOLÓGICOS</a:t>
            </a:r>
            <a:endParaRPr lang="pt-BR" sz="45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11631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9144000" cy="6874990"/>
            <a:chOff x="0" y="0"/>
            <a:chExt cx="9144000" cy="6874990"/>
          </a:xfrm>
        </p:grpSpPr>
        <p:pic>
          <p:nvPicPr>
            <p:cNvPr id="5122" name="Picture 2" descr="http://www.psdgraphics.com/wp-content/uploads/2009/09/abstract-de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53360"/>
              <a:ext cx="9144000" cy="41216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psdgraphics.com/wp-content/uploads/2009/09/abstract-design.jpg"/>
            <p:cNvPicPr>
              <a:picLocks noChangeAspect="1" noChangeArrowheads="1"/>
            </p:cNvPicPr>
            <p:nvPr/>
          </p:nvPicPr>
          <p:blipFill rotWithShape="1">
            <a:blip r:embed="rId2">
              <a:extLst>
                <a:ext uri="{28A0092B-C50C-407E-A947-70E740481C1C}">
                  <a14:useLocalDpi xmlns:a14="http://schemas.microsoft.com/office/drawing/2010/main" val="0"/>
                </a:ext>
              </a:extLst>
            </a:blip>
            <a:srcRect t="19480"/>
            <a:stretch/>
          </p:blipFill>
          <p:spPr bwMode="auto">
            <a:xfrm flipH="1" flipV="1">
              <a:off x="0" y="0"/>
              <a:ext cx="9144000" cy="3362960"/>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9"/>
          <p:cNvSpPr txBox="1"/>
          <p:nvPr/>
        </p:nvSpPr>
        <p:spPr>
          <a:xfrm>
            <a:off x="837220" y="2903649"/>
            <a:ext cx="7524545" cy="1631216"/>
          </a:xfrm>
          <a:prstGeom prst="rect">
            <a:avLst/>
          </a:prstGeom>
          <a:noFill/>
        </p:spPr>
        <p:txBody>
          <a:bodyPr wrap="square" rtlCol="0">
            <a:spAutoFit/>
          </a:bodyPr>
          <a:lstStyle/>
          <a:p>
            <a:pPr algn="ctr"/>
            <a:r>
              <a:rPr lang="pt-BR" sz="5000" b="1" dirty="0" smtClean="0">
                <a:solidFill>
                  <a:schemeClr val="accent1">
                    <a:lumMod val="5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Princípios Básicos de Hermenêutica</a:t>
            </a:r>
            <a:endParaRPr lang="pt-BR" sz="5000" b="1"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grpSp>
        <p:nvGrpSpPr>
          <p:cNvPr id="11" name="Group 10"/>
          <p:cNvGrpSpPr/>
          <p:nvPr/>
        </p:nvGrpSpPr>
        <p:grpSpPr>
          <a:xfrm>
            <a:off x="826169" y="2447962"/>
            <a:ext cx="351287" cy="351287"/>
            <a:chOff x="2951605" y="2025012"/>
            <a:chExt cx="351287" cy="351287"/>
          </a:xfrm>
        </p:grpSpPr>
        <p:cxnSp>
          <p:nvCxnSpPr>
            <p:cNvPr id="12" name="Straight Connector 11"/>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rot="16200000">
            <a:off x="826169" y="4165694"/>
            <a:ext cx="351287" cy="351287"/>
            <a:chOff x="2951605" y="2025012"/>
            <a:chExt cx="351287" cy="351287"/>
          </a:xfrm>
        </p:grpSpPr>
        <p:cxnSp>
          <p:nvCxnSpPr>
            <p:cNvPr id="15" name="Straight Connector 14"/>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flipH="1">
            <a:off x="8010478" y="2445848"/>
            <a:ext cx="351287" cy="351287"/>
            <a:chOff x="2951605" y="2025012"/>
            <a:chExt cx="351287" cy="351287"/>
          </a:xfrm>
        </p:grpSpPr>
        <p:cxnSp>
          <p:nvCxnSpPr>
            <p:cNvPr id="18" name="Straight Connector 17"/>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rot="5400000" flipH="1">
            <a:off x="8001634" y="4167993"/>
            <a:ext cx="351287" cy="351287"/>
            <a:chOff x="2951605" y="2025012"/>
            <a:chExt cx="351287" cy="351287"/>
          </a:xfrm>
        </p:grpSpPr>
        <p:cxnSp>
          <p:nvCxnSpPr>
            <p:cNvPr id="21" name="Straight Connector 20"/>
            <p:cNvCxnSpPr/>
            <p:nvPr/>
          </p:nvCxnSpPr>
          <p:spPr>
            <a:xfrm>
              <a:off x="2951605" y="2036064"/>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6200000">
              <a:off x="2793109" y="2200656"/>
              <a:ext cx="35128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860464" y="2237017"/>
            <a:ext cx="7467005" cy="707886"/>
          </a:xfrm>
          <a:prstGeom prst="rect">
            <a:avLst/>
          </a:prstGeom>
          <a:noFill/>
        </p:spPr>
        <p:txBody>
          <a:bodyPr wrap="square" rtlCol="0">
            <a:spAutoFit/>
          </a:bodyPr>
          <a:lstStyle/>
          <a:p>
            <a:pPr algn="ctr"/>
            <a:r>
              <a:rPr lang="pt-BR" sz="4000" b="1" u="sng" dirty="0" smtClean="0">
                <a:solidFill>
                  <a:schemeClr val="bg2">
                    <a:lumMod val="25000"/>
                  </a:schemeClr>
                </a:solidFill>
                <a:latin typeface="Forte" panose="03060902040502070203" pitchFamily="66" charset="0"/>
              </a:rPr>
              <a:t>Bibliologia:</a:t>
            </a:r>
            <a:endParaRPr lang="pt-BR" sz="4000" b="1" u="sng" dirty="0">
              <a:solidFill>
                <a:schemeClr val="bg2">
                  <a:lumMod val="25000"/>
                </a:schemeClr>
              </a:solidFill>
              <a:latin typeface="Forte" panose="03060902040502070203" pitchFamily="66" charset="0"/>
            </a:endParaRPr>
          </a:p>
        </p:txBody>
      </p:sp>
    </p:spTree>
    <p:extLst>
      <p:ext uri="{BB962C8B-B14F-4D97-AF65-F5344CB8AC3E}">
        <p14:creationId xmlns:p14="http://schemas.microsoft.com/office/powerpoint/2010/main" val="652791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474529" cy="784830"/>
          </a:xfrm>
          <a:prstGeom prst="rect">
            <a:avLst/>
          </a:prstGeom>
          <a:noFill/>
        </p:spPr>
        <p:txBody>
          <a:bodyPr wrap="square" rtlCol="0">
            <a:spAutoFit/>
          </a:bodyPr>
          <a:lstStyle/>
          <a:p>
            <a:r>
              <a:rPr lang="pt-BR" sz="4500" dirty="0">
                <a:solidFill>
                  <a:srgbClr val="C00000"/>
                </a:solidFill>
                <a:latin typeface="Arial Rounded MT Bold" panose="020F0704030504030204" pitchFamily="34" charset="0"/>
              </a:rPr>
              <a:t>I</a:t>
            </a:r>
            <a:r>
              <a:rPr lang="pt-BR" sz="3500" dirty="0" smtClean="0">
                <a:latin typeface="Arial Rounded MT Bold" panose="020F0704030504030204" pitchFamily="34" charset="0"/>
              </a:rPr>
              <a:t>ntrodução</a:t>
            </a:r>
            <a:endParaRPr lang="pt-BR" sz="35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34735" y="1230319"/>
            <a:ext cx="8653989" cy="4524315"/>
          </a:xfrm>
          <a:prstGeom prst="rect">
            <a:avLst/>
          </a:prstGeom>
          <a:noFill/>
        </p:spPr>
        <p:txBody>
          <a:bodyPr wrap="square" rtlCol="0">
            <a:spAutoFit/>
          </a:bodyPr>
          <a:lstStyle/>
          <a:p>
            <a:r>
              <a:rPr lang="pt-BR" sz="3200" dirty="0"/>
              <a:t> </a:t>
            </a:r>
            <a:r>
              <a:rPr lang="pt-BR" sz="3200" b="1" dirty="0"/>
              <a:t>A Hermenêutica bíblica baseia-se nas </a:t>
            </a:r>
            <a:r>
              <a:rPr lang="pt-BR" sz="3200" b="1" dirty="0">
                <a:solidFill>
                  <a:srgbClr val="C00000"/>
                </a:solidFill>
              </a:rPr>
              <a:t>"normas de linguagem"</a:t>
            </a:r>
            <a:r>
              <a:rPr lang="pt-BR" sz="3200" b="1" dirty="0"/>
              <a:t> que governaram a comunicação por escrita nos tempos bíblicos. </a:t>
            </a:r>
            <a:endParaRPr lang="pt-BR" sz="3200" b="1" dirty="0" smtClean="0"/>
          </a:p>
          <a:p>
            <a:endParaRPr lang="pt-BR" sz="3200" b="1" dirty="0" smtClean="0"/>
          </a:p>
          <a:p>
            <a:r>
              <a:rPr lang="pt-BR" sz="2800" b="1" i="1" dirty="0" smtClean="0">
                <a:solidFill>
                  <a:srgbClr val="00B050"/>
                </a:solidFill>
                <a:latin typeface="Arial" panose="020B0604020202020204" pitchFamily="34" charset="0"/>
                <a:cs typeface="Arial" panose="020B0604020202020204" pitchFamily="34" charset="0"/>
              </a:rPr>
              <a:t>“Cada </a:t>
            </a:r>
            <a:r>
              <a:rPr lang="pt-BR" sz="2800" b="1" i="1" dirty="0">
                <a:solidFill>
                  <a:srgbClr val="00B050"/>
                </a:solidFill>
                <a:latin typeface="Arial" panose="020B0604020202020204" pitchFamily="34" charset="0"/>
                <a:cs typeface="Arial" panose="020B0604020202020204" pitchFamily="34" charset="0"/>
              </a:rPr>
              <a:t>autor bíblico escreveu um texto que podia ser compartilhado e compreendido por outras pessoas, </a:t>
            </a:r>
            <a:r>
              <a:rPr lang="pt-BR" sz="2800" b="1" i="1" dirty="0" smtClean="0">
                <a:solidFill>
                  <a:srgbClr val="00B050"/>
                </a:solidFill>
                <a:latin typeface="Arial" panose="020B0604020202020204" pitchFamily="34" charset="0"/>
                <a:cs typeface="Arial" panose="020B0604020202020204" pitchFamily="34" charset="0"/>
              </a:rPr>
              <a:t>submetendo-se </a:t>
            </a:r>
            <a:r>
              <a:rPr lang="pt-BR" sz="2800" b="1" i="1" dirty="0">
                <a:solidFill>
                  <a:srgbClr val="00B050"/>
                </a:solidFill>
                <a:latin typeface="Arial" panose="020B0604020202020204" pitchFamily="34" charset="0"/>
                <a:cs typeface="Arial" panose="020B0604020202020204" pitchFamily="34" charset="0"/>
              </a:rPr>
              <a:t>propositadamente às convenções e à compreensão da linguagem de sua época". </a:t>
            </a:r>
            <a:r>
              <a:rPr lang="pt-BR" sz="2000" b="1" dirty="0" smtClean="0"/>
              <a:t>(</a:t>
            </a:r>
            <a:r>
              <a:rPr lang="pt-BR" sz="2000" b="1" dirty="0"/>
              <a:t>Robert Stein "Guia Básico para a Interpretação da Bíblia", </a:t>
            </a:r>
            <a:r>
              <a:rPr lang="pt-BR" sz="2000" b="1" dirty="0" smtClean="0"/>
              <a:t>CPAD, </a:t>
            </a:r>
            <a:r>
              <a:rPr lang="pt-BR" sz="2000" b="1" dirty="0"/>
              <a:t>p. 33).</a:t>
            </a:r>
            <a:endParaRPr lang="pt-BR" sz="2000" b="1" dirty="0">
              <a:latin typeface="Arial Rounded MT Bold" panose="020F0704030504030204" pitchFamily="34" charset="0"/>
            </a:endParaRPr>
          </a:p>
        </p:txBody>
      </p:sp>
    </p:spTree>
    <p:extLst>
      <p:ext uri="{BB962C8B-B14F-4D97-AF65-F5344CB8AC3E}">
        <p14:creationId xmlns:p14="http://schemas.microsoft.com/office/powerpoint/2010/main" val="241917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 calcmode="lin" valueType="num">
                                      <p:cBhvr>
                                        <p:cTn id="7" dur="750" decel="50000" fill="hold">
                                          <p:stCondLst>
                                            <p:cond delay="0"/>
                                          </p:stCondLst>
                                        </p:cTn>
                                        <p:tgtEl>
                                          <p:spTgt spid="40">
                                            <p:txEl>
                                              <p:pRg st="0" end="0"/>
                                            </p:txEl>
                                          </p:spTgt>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40">
                                            <p:txEl>
                                              <p:pRg st="0" end="0"/>
                                            </p:txEl>
                                          </p:spTgt>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40">
                                            <p:txEl>
                                              <p:pRg st="0" end="0"/>
                                            </p:txEl>
                                          </p:spTgt>
                                        </p:tgtEl>
                                        <p:attrNameLst>
                                          <p:attrName>ppt_w</p:attrName>
                                        </p:attrNameLst>
                                      </p:cBhvr>
                                      <p:tavLst>
                                        <p:tav tm="0">
                                          <p:val>
                                            <p:strVal val="#ppt_w*.05"/>
                                          </p:val>
                                        </p:tav>
                                        <p:tav tm="100000">
                                          <p:val>
                                            <p:strVal val="#ppt_w"/>
                                          </p:val>
                                        </p:tav>
                                      </p:tavLst>
                                    </p:anim>
                                    <p:anim calcmode="lin" valueType="num">
                                      <p:cBhvr>
                                        <p:cTn id="10" dur="1500" fill="hold"/>
                                        <p:tgtEl>
                                          <p:spTgt spid="40">
                                            <p:txEl>
                                              <p:pRg st="0" end="0"/>
                                            </p:txEl>
                                          </p:spTgt>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40">
                                            <p:txEl>
                                              <p:pRg st="0" end="0"/>
                                            </p:txEl>
                                          </p:spTgt>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40">
                                            <p:txEl>
                                              <p:pRg st="0" end="0"/>
                                            </p:txEl>
                                          </p:spTgt>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40">
                                            <p:txEl>
                                              <p:pRg st="0" end="0"/>
                                            </p:txEl>
                                          </p:spTgt>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4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40">
                                            <p:txEl>
                                              <p:pRg st="2" end="2"/>
                                            </p:txEl>
                                          </p:spTgt>
                                        </p:tgtEl>
                                        <p:attrNameLst>
                                          <p:attrName>style.visibility</p:attrName>
                                        </p:attrNameLst>
                                      </p:cBhvr>
                                      <p:to>
                                        <p:strVal val="visible"/>
                                      </p:to>
                                    </p:set>
                                    <p:anim calcmode="lin" valueType="num">
                                      <p:cBhvr>
                                        <p:cTn id="19" dur="750" decel="50000" fill="hold">
                                          <p:stCondLst>
                                            <p:cond delay="0"/>
                                          </p:stCondLst>
                                        </p:cTn>
                                        <p:tgtEl>
                                          <p:spTgt spid="40">
                                            <p:txEl>
                                              <p:pRg st="2" end="2"/>
                                            </p:txEl>
                                          </p:spTgt>
                                        </p:tgtEl>
                                        <p:attrNameLst>
                                          <p:attrName>style.rotation</p:attrName>
                                        </p:attrNameLst>
                                      </p:cBhvr>
                                      <p:tavLst>
                                        <p:tav tm="0">
                                          <p:val>
                                            <p:fltVal val="-90"/>
                                          </p:val>
                                        </p:tav>
                                        <p:tav tm="100000">
                                          <p:val>
                                            <p:fltVal val="0"/>
                                          </p:val>
                                        </p:tav>
                                      </p:tavLst>
                                    </p:anim>
                                    <p:anim calcmode="lin" valueType="num">
                                      <p:cBhvr>
                                        <p:cTn id="20" dur="750" decel="50000" fill="hold">
                                          <p:stCondLst>
                                            <p:cond delay="0"/>
                                          </p:stCondLst>
                                        </p:cTn>
                                        <p:tgtEl>
                                          <p:spTgt spid="40">
                                            <p:txEl>
                                              <p:pRg st="2" end="2"/>
                                            </p:txEl>
                                          </p:spTgt>
                                        </p:tgtEl>
                                        <p:attrNameLst>
                                          <p:attrName>ppt_w</p:attrName>
                                        </p:attrNameLst>
                                      </p:cBhvr>
                                      <p:tavLst>
                                        <p:tav tm="0">
                                          <p:val>
                                            <p:strVal val="#ppt_w"/>
                                          </p:val>
                                        </p:tav>
                                        <p:tav tm="100000">
                                          <p:val>
                                            <p:strVal val="#ppt_w*.05"/>
                                          </p:val>
                                        </p:tav>
                                      </p:tavLst>
                                    </p:anim>
                                    <p:anim calcmode="lin" valueType="num">
                                      <p:cBhvr>
                                        <p:cTn id="21" dur="750" accel="50000" fill="hold">
                                          <p:stCondLst>
                                            <p:cond delay="750"/>
                                          </p:stCondLst>
                                        </p:cTn>
                                        <p:tgtEl>
                                          <p:spTgt spid="40">
                                            <p:txEl>
                                              <p:pRg st="2" end="2"/>
                                            </p:txEl>
                                          </p:spTgt>
                                        </p:tgtEl>
                                        <p:attrNameLst>
                                          <p:attrName>ppt_w</p:attrName>
                                        </p:attrNameLst>
                                      </p:cBhvr>
                                      <p:tavLst>
                                        <p:tav tm="0">
                                          <p:val>
                                            <p:strVal val="#ppt_w*.05"/>
                                          </p:val>
                                        </p:tav>
                                        <p:tav tm="100000">
                                          <p:val>
                                            <p:strVal val="#ppt_w"/>
                                          </p:val>
                                        </p:tav>
                                      </p:tavLst>
                                    </p:anim>
                                    <p:anim calcmode="lin" valueType="num">
                                      <p:cBhvr>
                                        <p:cTn id="22" dur="1500" fill="hold"/>
                                        <p:tgtEl>
                                          <p:spTgt spid="40">
                                            <p:txEl>
                                              <p:pRg st="2" end="2"/>
                                            </p:txEl>
                                          </p:spTgt>
                                        </p:tgtEl>
                                        <p:attrNameLst>
                                          <p:attrName>ppt_h</p:attrName>
                                        </p:attrNameLst>
                                      </p:cBhvr>
                                      <p:tavLst>
                                        <p:tav tm="0">
                                          <p:val>
                                            <p:strVal val="#ppt_h"/>
                                          </p:val>
                                        </p:tav>
                                        <p:tav tm="100000">
                                          <p:val>
                                            <p:strVal val="#ppt_h"/>
                                          </p:val>
                                        </p:tav>
                                      </p:tavLst>
                                    </p:anim>
                                    <p:anim calcmode="lin" valueType="num">
                                      <p:cBhvr>
                                        <p:cTn id="23" dur="750" decel="50000" fill="hold">
                                          <p:stCondLst>
                                            <p:cond delay="0"/>
                                          </p:stCondLst>
                                        </p:cTn>
                                        <p:tgtEl>
                                          <p:spTgt spid="40">
                                            <p:txEl>
                                              <p:pRg st="2" end="2"/>
                                            </p:txEl>
                                          </p:spTgt>
                                        </p:tgtEl>
                                        <p:attrNameLst>
                                          <p:attrName>ppt_x</p:attrName>
                                        </p:attrNameLst>
                                      </p:cBhvr>
                                      <p:tavLst>
                                        <p:tav tm="0">
                                          <p:val>
                                            <p:strVal val="#ppt_x+.4"/>
                                          </p:val>
                                        </p:tav>
                                        <p:tav tm="100000">
                                          <p:val>
                                            <p:strVal val="#ppt_x"/>
                                          </p:val>
                                        </p:tav>
                                      </p:tavLst>
                                    </p:anim>
                                    <p:anim calcmode="lin" valueType="num">
                                      <p:cBhvr>
                                        <p:cTn id="24" dur="750" decel="50000" fill="hold">
                                          <p:stCondLst>
                                            <p:cond delay="0"/>
                                          </p:stCondLst>
                                        </p:cTn>
                                        <p:tgtEl>
                                          <p:spTgt spid="40">
                                            <p:txEl>
                                              <p:pRg st="2" end="2"/>
                                            </p:txEl>
                                          </p:spTgt>
                                        </p:tgtEl>
                                        <p:attrNameLst>
                                          <p:attrName>ppt_y</p:attrName>
                                        </p:attrNameLst>
                                      </p:cBhvr>
                                      <p:tavLst>
                                        <p:tav tm="0">
                                          <p:val>
                                            <p:strVal val="#ppt_y-.2"/>
                                          </p:val>
                                        </p:tav>
                                        <p:tav tm="100000">
                                          <p:val>
                                            <p:strVal val="#ppt_y+.1"/>
                                          </p:val>
                                        </p:tav>
                                      </p:tavLst>
                                    </p:anim>
                                    <p:anim calcmode="lin" valueType="num">
                                      <p:cBhvr>
                                        <p:cTn id="25" dur="750" accel="50000" fill="hold">
                                          <p:stCondLst>
                                            <p:cond delay="750"/>
                                          </p:stCondLst>
                                        </p:cTn>
                                        <p:tgtEl>
                                          <p:spTgt spid="40">
                                            <p:txEl>
                                              <p:pRg st="2" end="2"/>
                                            </p:txEl>
                                          </p:spTgt>
                                        </p:tgtEl>
                                        <p:attrNameLst>
                                          <p:attrName>ppt_y</p:attrName>
                                        </p:attrNameLst>
                                      </p:cBhvr>
                                      <p:tavLst>
                                        <p:tav tm="0">
                                          <p:val>
                                            <p:strVal val="#ppt_y+.1"/>
                                          </p:val>
                                        </p:tav>
                                        <p:tav tm="100000">
                                          <p:val>
                                            <p:strVal val="#ppt_y"/>
                                          </p:val>
                                        </p:tav>
                                      </p:tavLst>
                                    </p:anim>
                                    <p:animEffect transition="in" filter="fade">
                                      <p:cBhvr>
                                        <p:cTn id="26" dur="1500" decel="50000">
                                          <p:stCondLst>
                                            <p:cond delay="0"/>
                                          </p:stCondLst>
                                        </p:cTn>
                                        <p:tgtEl>
                                          <p:spTgt spid="4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1 - </a:t>
            </a:r>
            <a:r>
              <a:rPr lang="pt-BR" sz="2900" dirty="0" smtClean="0">
                <a:solidFill>
                  <a:schemeClr val="bg2">
                    <a:lumMod val="25000"/>
                  </a:schemeClr>
                </a:solidFill>
                <a:latin typeface="Arial Rounded MT Bold" panose="020F0704030504030204" pitchFamily="34" charset="0"/>
              </a:rPr>
              <a:t>Definições</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2339496" y="1721604"/>
            <a:ext cx="6614004" cy="461472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latin typeface="Garamond"/>
                <a:ea typeface="Calibri"/>
                <a:cs typeface="Arial"/>
              </a:rPr>
              <a:t>A palavra “hermenêutica</a:t>
            </a:r>
            <a:r>
              <a:rPr lang="pt-BR" sz="3200" dirty="0" smtClean="0">
                <a:latin typeface="Garamond"/>
                <a:ea typeface="Calibri"/>
                <a:cs typeface="Arial"/>
              </a:rPr>
              <a:t>”: </a:t>
            </a:r>
          </a:p>
          <a:p>
            <a:r>
              <a:rPr lang="pt-BR" sz="3200" dirty="0" smtClean="0">
                <a:latin typeface="Garamond"/>
                <a:ea typeface="Calibri"/>
                <a:cs typeface="Arial"/>
              </a:rPr>
              <a:t> </a:t>
            </a:r>
          </a:p>
          <a:p>
            <a:pPr marL="457200" indent="-457200">
              <a:buFont typeface="Wingdings" panose="05000000000000000000" pitchFamily="2" charset="2"/>
              <a:buChar char="ü"/>
            </a:pPr>
            <a:r>
              <a:rPr lang="pt-BR" sz="3200" dirty="0" smtClean="0">
                <a:latin typeface="Garamond"/>
                <a:ea typeface="Calibri"/>
                <a:cs typeface="Arial"/>
              </a:rPr>
              <a:t> </a:t>
            </a:r>
            <a:r>
              <a:rPr lang="pt-BR" sz="3200" dirty="0" err="1" smtClean="0">
                <a:latin typeface="SPIonic"/>
                <a:ea typeface="Calibri"/>
                <a:cs typeface="Arial"/>
              </a:rPr>
              <a:t>diermeneu&amp;w</a:t>
            </a:r>
            <a:r>
              <a:rPr lang="pt-BR" sz="3200" dirty="0" smtClean="0">
                <a:latin typeface="SPIonic"/>
                <a:ea typeface="Calibri"/>
                <a:cs typeface="Arial"/>
              </a:rPr>
              <a:t> -</a:t>
            </a:r>
            <a:r>
              <a:rPr lang="pt-BR" sz="3200" dirty="0" smtClean="0">
                <a:latin typeface="Garamond"/>
                <a:ea typeface="Calibri"/>
                <a:cs typeface="Arial"/>
              </a:rPr>
              <a:t> </a:t>
            </a:r>
            <a:r>
              <a:rPr lang="pt-BR" sz="3200" b="1" dirty="0" err="1">
                <a:solidFill>
                  <a:srgbClr val="FF0000"/>
                </a:solidFill>
                <a:latin typeface="Garamond"/>
                <a:ea typeface="Calibri"/>
                <a:cs typeface="Arial"/>
              </a:rPr>
              <a:t>Lc</a:t>
            </a:r>
            <a:r>
              <a:rPr lang="pt-BR" sz="3200" b="1" dirty="0">
                <a:solidFill>
                  <a:srgbClr val="FF0000"/>
                </a:solidFill>
                <a:latin typeface="Garamond"/>
                <a:ea typeface="Calibri"/>
                <a:cs typeface="Arial"/>
              </a:rPr>
              <a:t> 24.27</a:t>
            </a:r>
            <a:r>
              <a:rPr lang="pt-BR" sz="3200" dirty="0">
                <a:latin typeface="Garamond"/>
                <a:ea typeface="Calibri"/>
                <a:cs typeface="Arial"/>
              </a:rPr>
              <a:t>[explicar] </a:t>
            </a:r>
          </a:p>
          <a:p>
            <a:pPr marL="495300" indent="-457200" algn="just">
              <a:lnSpc>
                <a:spcPct val="107000"/>
              </a:lnSpc>
              <a:spcAft>
                <a:spcPts val="800"/>
              </a:spcAft>
              <a:buFont typeface="Wingdings" panose="05000000000000000000" pitchFamily="2" charset="2"/>
              <a:buChar char="ü"/>
            </a:pPr>
            <a:r>
              <a:rPr lang="pt-BR" sz="3200" dirty="0" err="1" smtClean="0">
                <a:latin typeface="SPIonic"/>
                <a:ea typeface="Calibri"/>
                <a:cs typeface="Arial"/>
              </a:rPr>
              <a:t>meqermhneu&amp;w</a:t>
            </a:r>
            <a:r>
              <a:rPr lang="pt-BR" sz="3200" dirty="0" smtClean="0">
                <a:latin typeface="SPIonic"/>
                <a:ea typeface="Calibri"/>
                <a:cs typeface="Arial"/>
              </a:rPr>
              <a:t> </a:t>
            </a:r>
            <a:r>
              <a:rPr lang="pt-BR" sz="3200" dirty="0">
                <a:latin typeface="Garamond"/>
                <a:ea typeface="Calibri"/>
                <a:cs typeface="Arial"/>
              </a:rPr>
              <a:t>- </a:t>
            </a:r>
            <a:r>
              <a:rPr lang="pt-BR" sz="3200" b="1" dirty="0" err="1">
                <a:solidFill>
                  <a:srgbClr val="FF0000"/>
                </a:solidFill>
                <a:latin typeface="Garamond"/>
                <a:ea typeface="Calibri"/>
                <a:cs typeface="Arial"/>
              </a:rPr>
              <a:t>Jo</a:t>
            </a:r>
            <a:r>
              <a:rPr lang="pt-BR" sz="3200" b="1" dirty="0">
                <a:solidFill>
                  <a:srgbClr val="FF0000"/>
                </a:solidFill>
                <a:latin typeface="Garamond"/>
                <a:ea typeface="Calibri"/>
                <a:cs typeface="Arial"/>
              </a:rPr>
              <a:t> 1.38</a:t>
            </a:r>
            <a:r>
              <a:rPr lang="pt-BR" sz="3200" dirty="0">
                <a:latin typeface="Garamond"/>
                <a:ea typeface="Calibri"/>
                <a:cs typeface="Arial"/>
              </a:rPr>
              <a:t> [</a:t>
            </a:r>
            <a:r>
              <a:rPr lang="pt-BR" sz="3200" dirty="0" smtClean="0">
                <a:latin typeface="Garamond"/>
                <a:ea typeface="Calibri"/>
                <a:cs typeface="Arial"/>
              </a:rPr>
              <a:t>traduzir]</a:t>
            </a:r>
          </a:p>
          <a:p>
            <a:pPr marL="495300" indent="-457200" algn="just">
              <a:lnSpc>
                <a:spcPct val="107000"/>
              </a:lnSpc>
              <a:spcAft>
                <a:spcPts val="800"/>
              </a:spcAft>
              <a:buFont typeface="Wingdings" panose="05000000000000000000" pitchFamily="2" charset="2"/>
              <a:buChar char="ü"/>
            </a:pPr>
            <a:r>
              <a:rPr lang="pt-BR" sz="3200" dirty="0" smtClean="0">
                <a:latin typeface="SPIonic"/>
                <a:ea typeface="Calibri"/>
                <a:cs typeface="Arial"/>
              </a:rPr>
              <a:t>e(</a:t>
            </a:r>
            <a:r>
              <a:rPr lang="pt-BR" sz="3200" dirty="0" err="1" smtClean="0">
                <a:latin typeface="SPIonic"/>
                <a:ea typeface="Calibri"/>
                <a:cs typeface="Arial"/>
              </a:rPr>
              <a:t>rmeneia</a:t>
            </a:r>
            <a:r>
              <a:rPr lang="pt-BR" sz="3200" dirty="0" smtClean="0">
                <a:latin typeface="SPIonic"/>
                <a:ea typeface="Calibri"/>
                <a:cs typeface="Arial"/>
              </a:rPr>
              <a:t> </a:t>
            </a:r>
            <a:r>
              <a:rPr lang="pt-BR" sz="3200" dirty="0" smtClean="0">
                <a:latin typeface="Garamond"/>
                <a:ea typeface="Calibri"/>
                <a:cs typeface="Arial"/>
              </a:rPr>
              <a:t>- </a:t>
            </a:r>
            <a:r>
              <a:rPr lang="pt-BR" sz="3200" b="1" dirty="0" smtClean="0">
                <a:solidFill>
                  <a:srgbClr val="FF0000"/>
                </a:solidFill>
                <a:latin typeface="Garamond"/>
                <a:ea typeface="Calibri"/>
                <a:cs typeface="Arial"/>
              </a:rPr>
              <a:t>1 </a:t>
            </a:r>
            <a:r>
              <a:rPr lang="pt-BR" sz="3200" b="1" dirty="0" err="1">
                <a:solidFill>
                  <a:srgbClr val="FF0000"/>
                </a:solidFill>
                <a:latin typeface="Garamond"/>
                <a:ea typeface="Calibri"/>
                <a:cs typeface="Arial"/>
              </a:rPr>
              <a:t>Co</a:t>
            </a:r>
            <a:r>
              <a:rPr lang="pt-BR" sz="3200" b="1" dirty="0">
                <a:solidFill>
                  <a:srgbClr val="FF0000"/>
                </a:solidFill>
                <a:latin typeface="Garamond"/>
                <a:ea typeface="Calibri"/>
                <a:cs typeface="Arial"/>
              </a:rPr>
              <a:t> 12.10</a:t>
            </a:r>
            <a:r>
              <a:rPr lang="pt-BR" sz="3200" dirty="0">
                <a:latin typeface="Garamond"/>
                <a:ea typeface="Calibri"/>
                <a:cs typeface="Arial"/>
              </a:rPr>
              <a:t> </a:t>
            </a:r>
            <a:r>
              <a:rPr lang="pt-BR" sz="3200" dirty="0" smtClean="0">
                <a:latin typeface="Garamond"/>
                <a:ea typeface="Calibri"/>
                <a:cs typeface="Arial"/>
              </a:rPr>
              <a:t>[</a:t>
            </a:r>
            <a:r>
              <a:rPr lang="pt-BR" sz="3200" dirty="0">
                <a:latin typeface="Garamond"/>
                <a:ea typeface="Calibri"/>
                <a:cs typeface="Arial"/>
              </a:rPr>
              <a:t>interpretação</a:t>
            </a:r>
            <a:r>
              <a:rPr lang="pt-BR" sz="3200" dirty="0" smtClean="0">
                <a:latin typeface="Garamond"/>
                <a:ea typeface="Calibri"/>
                <a:cs typeface="Arial"/>
              </a:rPr>
              <a:t>]</a:t>
            </a:r>
          </a:p>
          <a:p>
            <a:pPr marL="495300" indent="-457200" algn="just">
              <a:lnSpc>
                <a:spcPct val="107000"/>
              </a:lnSpc>
              <a:spcAft>
                <a:spcPts val="800"/>
              </a:spcAft>
              <a:buFont typeface="Wingdings" panose="05000000000000000000" pitchFamily="2" charset="2"/>
              <a:buChar char="ü"/>
            </a:pPr>
            <a:r>
              <a:rPr lang="pt-BR" sz="3200" dirty="0" err="1" smtClean="0">
                <a:latin typeface="SPIonic"/>
                <a:ea typeface="Calibri"/>
                <a:cs typeface="Arial"/>
              </a:rPr>
              <a:t>diermhneuth&amp;v</a:t>
            </a:r>
            <a:r>
              <a:rPr lang="pt-BR" sz="3200" dirty="0" smtClean="0">
                <a:latin typeface="SPIonic"/>
                <a:ea typeface="Calibri"/>
                <a:cs typeface="Arial"/>
              </a:rPr>
              <a:t> </a:t>
            </a:r>
            <a:r>
              <a:rPr lang="pt-BR" sz="3200" dirty="0" smtClean="0">
                <a:latin typeface="Garamond"/>
                <a:ea typeface="Calibri"/>
                <a:cs typeface="Arial"/>
              </a:rPr>
              <a:t>-</a:t>
            </a:r>
            <a:r>
              <a:rPr lang="pt-BR" sz="3200" b="1" dirty="0">
                <a:solidFill>
                  <a:srgbClr val="FF0000"/>
                </a:solidFill>
                <a:latin typeface="Garamond"/>
                <a:ea typeface="Calibri"/>
                <a:cs typeface="Arial"/>
              </a:rPr>
              <a:t>1 </a:t>
            </a:r>
            <a:r>
              <a:rPr lang="pt-BR" sz="3200" b="1" dirty="0" err="1">
                <a:solidFill>
                  <a:srgbClr val="FF0000"/>
                </a:solidFill>
                <a:latin typeface="Garamond"/>
                <a:ea typeface="Calibri"/>
                <a:cs typeface="Arial"/>
              </a:rPr>
              <a:t>Co</a:t>
            </a:r>
            <a:r>
              <a:rPr lang="pt-BR" sz="3200" b="1" dirty="0">
                <a:solidFill>
                  <a:srgbClr val="FF0000"/>
                </a:solidFill>
                <a:latin typeface="Garamond"/>
                <a:ea typeface="Calibri"/>
                <a:cs typeface="Arial"/>
              </a:rPr>
              <a:t> </a:t>
            </a:r>
            <a:r>
              <a:rPr lang="pt-BR" sz="3200" b="1" dirty="0" smtClean="0">
                <a:solidFill>
                  <a:srgbClr val="FF0000"/>
                </a:solidFill>
                <a:latin typeface="Garamond"/>
                <a:ea typeface="Calibri"/>
                <a:cs typeface="Arial"/>
              </a:rPr>
              <a:t>14.28</a:t>
            </a:r>
          </a:p>
          <a:p>
            <a:pPr marL="38100" algn="just">
              <a:lnSpc>
                <a:spcPct val="107000"/>
              </a:lnSpc>
              <a:spcAft>
                <a:spcPts val="800"/>
              </a:spcAft>
            </a:pPr>
            <a:r>
              <a:rPr lang="pt-BR" sz="3200" dirty="0" smtClean="0">
                <a:latin typeface="Garamond"/>
                <a:ea typeface="Calibri"/>
                <a:cs typeface="Arial"/>
              </a:rPr>
              <a:t>     </a:t>
            </a:r>
            <a:r>
              <a:rPr lang="pt-BR" sz="3200" dirty="0">
                <a:latin typeface="Garamond"/>
                <a:ea typeface="Calibri"/>
                <a:cs typeface="Arial"/>
              </a:rPr>
              <a:t>[intérprete</a:t>
            </a:r>
            <a:r>
              <a:rPr lang="pt-BR" sz="3200" dirty="0" smtClean="0">
                <a:latin typeface="Garamond"/>
                <a:ea typeface="Calibri"/>
                <a:cs typeface="Arial"/>
              </a:rPr>
              <a:t>] </a:t>
            </a:r>
            <a:r>
              <a:rPr lang="pt-BR" sz="3200" dirty="0">
                <a:latin typeface="Garamond"/>
                <a:ea typeface="Calibri"/>
                <a:cs typeface="Arial"/>
              </a:rPr>
              <a:t>e significa tradução</a:t>
            </a:r>
            <a:r>
              <a:rPr lang="pt-BR" sz="3200" dirty="0" smtClean="0">
                <a:latin typeface="Garamond"/>
                <a:ea typeface="Calibri"/>
                <a:cs typeface="Arial"/>
              </a:rPr>
              <a:t>;</a:t>
            </a:r>
          </a:p>
          <a:p>
            <a:pPr marL="38100" algn="just">
              <a:lnSpc>
                <a:spcPct val="107000"/>
              </a:lnSpc>
              <a:spcAft>
                <a:spcPts val="800"/>
              </a:spcAft>
            </a:pPr>
            <a:r>
              <a:rPr lang="pt-BR" sz="3200" dirty="0">
                <a:latin typeface="Garamond"/>
                <a:ea typeface="Calibri"/>
                <a:cs typeface="Arial"/>
              </a:rPr>
              <a:t> </a:t>
            </a:r>
            <a:r>
              <a:rPr lang="pt-BR" sz="3200" dirty="0" smtClean="0">
                <a:latin typeface="Garamond"/>
                <a:ea typeface="Calibri"/>
                <a:cs typeface="Arial"/>
              </a:rPr>
              <a:t>     </a:t>
            </a:r>
            <a:r>
              <a:rPr lang="pt-BR" sz="3200" dirty="0">
                <a:latin typeface="Garamond"/>
                <a:ea typeface="Calibri"/>
                <a:cs typeface="Arial"/>
              </a:rPr>
              <a:t>interpretação; explicar</a:t>
            </a:r>
            <a:r>
              <a:rPr lang="pt-BR" sz="3200" dirty="0" smtClean="0">
                <a:latin typeface="Garamond"/>
                <a:ea typeface="Calibri"/>
                <a:cs typeface="Arial"/>
              </a:rPr>
              <a:t>.</a:t>
            </a:r>
            <a:endParaRPr lang="pt-BR" sz="3200" b="1" dirty="0">
              <a:latin typeface="Arial Rounded MT Bold" panose="020F0704030504030204" pitchFamily="34" charset="0"/>
            </a:endParaRPr>
          </a:p>
        </p:txBody>
      </p:sp>
      <p:sp>
        <p:nvSpPr>
          <p:cNvPr id="4" name="Retângulo 3"/>
          <p:cNvSpPr/>
          <p:nvPr/>
        </p:nvSpPr>
        <p:spPr>
          <a:xfrm>
            <a:off x="125185" y="1721604"/>
            <a:ext cx="2214311" cy="4614725"/>
          </a:xfrm>
          <a:prstGeom prst="rect">
            <a:avLst/>
          </a:prstGeom>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pt-BR" sz="4800" b="1" dirty="0" smtClean="0">
                <a:effectLst>
                  <a:outerShdw blurRad="38100" dist="38100" dir="2700000" algn="tl">
                    <a:srgbClr val="000000">
                      <a:alpha val="43137"/>
                    </a:srgbClr>
                  </a:outerShdw>
                </a:effectLst>
                <a:latin typeface="Baskerville Old Face" panose="02020602080505020303" pitchFamily="18" charset="0"/>
              </a:rPr>
              <a:t>Termo bíblico</a:t>
            </a:r>
            <a:endParaRPr lang="pt-BR" sz="4800" b="1" dirty="0">
              <a:effectLst>
                <a:outerShdw blurRad="38100" dist="38100" dir="2700000" algn="tl">
                  <a:srgbClr val="000000">
                    <a:alpha val="43137"/>
                  </a:srgbClr>
                </a:outerShdw>
              </a:effectLst>
              <a:latin typeface="Baskerville Old Face" panose="02020602080505020303" pitchFamily="18" charset="0"/>
            </a:endParaRPr>
          </a:p>
        </p:txBody>
      </p:sp>
    </p:spTree>
    <p:extLst>
      <p:ext uri="{BB962C8B-B14F-4D97-AF65-F5344CB8AC3E}">
        <p14:creationId xmlns:p14="http://schemas.microsoft.com/office/powerpoint/2010/main" val="178909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vertical)">
                                      <p:cBhvr>
                                        <p:cTn id="7" dur="1000"/>
                                        <p:tgtEl>
                                          <p:spTgt spid="12"/>
                                        </p:tgtEl>
                                      </p:cBhvr>
                                    </p:animEffect>
                                  </p:childTnLst>
                                </p:cTn>
                              </p:par>
                            </p:childTnLst>
                          </p:cTn>
                        </p:par>
                        <p:par>
                          <p:cTn id="8" fill="hold">
                            <p:stCondLst>
                              <p:cond delay="1000"/>
                            </p:stCondLst>
                            <p:childTnLst>
                              <p:par>
                                <p:cTn id="9" presetID="14" presetClass="entr" presetSubtype="5"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vertical)">
                                      <p:cBhvr>
                                        <p:cTn id="11" dur="500"/>
                                        <p:tgtEl>
                                          <p:spTgt spid="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4">
                                            <p:bg/>
                                          </p:spTgt>
                                        </p:tgtEl>
                                        <p:attrNameLst>
                                          <p:attrName>style.visibility</p:attrName>
                                        </p:attrNameLst>
                                      </p:cBhvr>
                                      <p:to>
                                        <p:strVal val="visible"/>
                                      </p:to>
                                    </p:set>
                                    <p:animEffect transition="in" filter="wipe(left)">
                                      <p:cBhvr>
                                        <p:cTn id="14" dur="1000"/>
                                        <p:tgtEl>
                                          <p:spTgt spid="14">
                                            <p:bg/>
                                          </p:spTgt>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wipe(left)">
                                      <p:cBhvr>
                                        <p:cTn id="18" dur="1000"/>
                                        <p:tgtEl>
                                          <p:spTgt spid="1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Effect transition="in" filter="wipe(left)">
                                      <p:cBhvr>
                                        <p:cTn id="23" dur="15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wipe(left)">
                                      <p:cBhvr>
                                        <p:cTn id="28" dur="1500"/>
                                        <p:tgtEl>
                                          <p:spTgt spid="1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4">
                                            <p:txEl>
                                              <p:pRg st="4" end="4"/>
                                            </p:txEl>
                                          </p:spTgt>
                                        </p:tgtEl>
                                        <p:attrNameLst>
                                          <p:attrName>style.visibility</p:attrName>
                                        </p:attrNameLst>
                                      </p:cBhvr>
                                      <p:to>
                                        <p:strVal val="visible"/>
                                      </p:to>
                                    </p:set>
                                    <p:animEffect transition="in" filter="wipe(left)">
                                      <p:cBhvr>
                                        <p:cTn id="33" dur="1500"/>
                                        <p:tgtEl>
                                          <p:spTgt spid="14">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4">
                                            <p:txEl>
                                              <p:pRg st="5" end="5"/>
                                            </p:txEl>
                                          </p:spTgt>
                                        </p:tgtEl>
                                        <p:attrNameLst>
                                          <p:attrName>style.visibility</p:attrName>
                                        </p:attrNameLst>
                                      </p:cBhvr>
                                      <p:to>
                                        <p:strVal val="visible"/>
                                      </p:to>
                                    </p:set>
                                    <p:animEffect transition="in" filter="wipe(left)">
                                      <p:cBhvr>
                                        <p:cTn id="38" dur="1500"/>
                                        <p:tgtEl>
                                          <p:spTgt spid="14">
                                            <p:txEl>
                                              <p:pRg st="5" end="5"/>
                                            </p:txEl>
                                          </p:spTgt>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4">
                                            <p:txEl>
                                              <p:pRg st="6" end="6"/>
                                            </p:txEl>
                                          </p:spTgt>
                                        </p:tgtEl>
                                        <p:attrNameLst>
                                          <p:attrName>style.visibility</p:attrName>
                                        </p:attrNameLst>
                                      </p:cBhvr>
                                      <p:to>
                                        <p:strVal val="visible"/>
                                      </p:to>
                                    </p:set>
                                    <p:animEffect transition="in" filter="wipe(left)">
                                      <p:cBhvr>
                                        <p:cTn id="41" dur="1500"/>
                                        <p:tgtEl>
                                          <p:spTgt spid="14">
                                            <p:txEl>
                                              <p:pRg st="6" end="6"/>
                                            </p:txEl>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4">
                                            <p:txEl>
                                              <p:pRg st="7" end="7"/>
                                            </p:txEl>
                                          </p:spTgt>
                                        </p:tgtEl>
                                        <p:attrNameLst>
                                          <p:attrName>style.visibility</p:attrName>
                                        </p:attrNameLst>
                                      </p:cBhvr>
                                      <p:to>
                                        <p:strVal val="visible"/>
                                      </p:to>
                                    </p:set>
                                    <p:animEffect transition="in" filter="wipe(left)">
                                      <p:cBhvr>
                                        <p:cTn id="44" dur="1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uiExpand="1" build="p"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1 - </a:t>
            </a:r>
            <a:r>
              <a:rPr lang="pt-BR" sz="2900" dirty="0" smtClean="0">
                <a:solidFill>
                  <a:schemeClr val="bg2">
                    <a:lumMod val="25000"/>
                  </a:schemeClr>
                </a:solidFill>
                <a:latin typeface="Arial Rounded MT Bold" panose="020F0704030504030204" pitchFamily="34" charset="0"/>
              </a:rPr>
              <a:t>Definições</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2339496" y="1721604"/>
            <a:ext cx="6614004" cy="44627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4400" b="1" dirty="0">
                <a:solidFill>
                  <a:srgbClr val="C00000"/>
                </a:solidFill>
                <a:effectLst>
                  <a:outerShdw blurRad="38100" dist="38100" dir="2700000" algn="tl">
                    <a:srgbClr val="000000">
                      <a:alpha val="43137"/>
                    </a:srgbClr>
                  </a:outerShdw>
                </a:effectLst>
              </a:rPr>
              <a:t>Hermenêutica é a ciência (princípios)</a:t>
            </a:r>
            <a:endParaRPr lang="pt-BR" sz="4400" dirty="0">
              <a:solidFill>
                <a:srgbClr val="C00000"/>
              </a:solidFill>
              <a:effectLst>
                <a:outerShdw blurRad="38100" dist="38100" dir="2700000" algn="tl">
                  <a:srgbClr val="000000">
                    <a:alpha val="43137"/>
                  </a:srgbClr>
                </a:outerShdw>
              </a:effectLst>
            </a:endParaRPr>
          </a:p>
          <a:p>
            <a:pPr algn="ctr"/>
            <a:r>
              <a:rPr lang="pt-BR" sz="4400" b="1" dirty="0">
                <a:solidFill>
                  <a:srgbClr val="C00000"/>
                </a:solidFill>
                <a:effectLst>
                  <a:outerShdw blurRad="38100" dist="38100" dir="2700000" algn="tl">
                    <a:srgbClr val="000000">
                      <a:alpha val="43137"/>
                    </a:srgbClr>
                  </a:outerShdw>
                </a:effectLst>
              </a:rPr>
              <a:t>e  a arte (tarefa)</a:t>
            </a:r>
            <a:endParaRPr lang="pt-BR" sz="4400" dirty="0">
              <a:solidFill>
                <a:srgbClr val="C00000"/>
              </a:solidFill>
              <a:effectLst>
                <a:outerShdw blurRad="38100" dist="38100" dir="2700000" algn="tl">
                  <a:srgbClr val="000000">
                    <a:alpha val="43137"/>
                  </a:srgbClr>
                </a:outerShdw>
              </a:effectLst>
            </a:endParaRPr>
          </a:p>
          <a:p>
            <a:pPr algn="ctr"/>
            <a:r>
              <a:rPr lang="pt-BR" sz="4400" b="1" dirty="0">
                <a:solidFill>
                  <a:srgbClr val="C00000"/>
                </a:solidFill>
                <a:effectLst>
                  <a:outerShdw blurRad="38100" dist="38100" dir="2700000" algn="tl">
                    <a:srgbClr val="000000">
                      <a:alpha val="43137"/>
                    </a:srgbClr>
                  </a:outerShdw>
                </a:effectLst>
              </a:rPr>
              <a:t>de apurar o sentido do texto bíblico</a:t>
            </a:r>
            <a:r>
              <a:rPr lang="pt-BR" sz="4400" dirty="0">
                <a:solidFill>
                  <a:srgbClr val="C00000"/>
                </a:solidFill>
                <a:effectLst>
                  <a:outerShdw blurRad="38100" dist="38100" dir="2700000" algn="tl">
                    <a:srgbClr val="000000">
                      <a:alpha val="43137"/>
                    </a:srgbClr>
                  </a:outerShdw>
                </a:effectLst>
              </a:rPr>
              <a:t>.</a:t>
            </a:r>
          </a:p>
          <a:p>
            <a:r>
              <a:rPr lang="pt-BR" sz="3200" dirty="0"/>
              <a:t> </a:t>
            </a:r>
          </a:p>
          <a:p>
            <a:pPr algn="r"/>
            <a:r>
              <a:rPr lang="pt-BR" sz="3200" dirty="0"/>
              <a:t>(Roy </a:t>
            </a:r>
            <a:r>
              <a:rPr lang="pt-BR" sz="3200" dirty="0" err="1"/>
              <a:t>Zuck,A</a:t>
            </a:r>
            <a:r>
              <a:rPr lang="pt-BR" sz="3200" dirty="0"/>
              <a:t> Interpretação Bíblica)</a:t>
            </a:r>
          </a:p>
        </p:txBody>
      </p:sp>
      <p:sp>
        <p:nvSpPr>
          <p:cNvPr id="4" name="Retângulo 3"/>
          <p:cNvSpPr/>
          <p:nvPr/>
        </p:nvSpPr>
        <p:spPr>
          <a:xfrm>
            <a:off x="125185" y="1721605"/>
            <a:ext cx="2214311" cy="4462760"/>
          </a:xfrm>
          <a:prstGeom prst="rect">
            <a:avLst/>
          </a:prstGeom>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pt-BR" sz="4800" b="1" dirty="0" smtClean="0">
                <a:effectLst>
                  <a:outerShdw blurRad="38100" dist="38100" dir="2700000" algn="tl">
                    <a:srgbClr val="000000">
                      <a:alpha val="43137"/>
                    </a:srgbClr>
                  </a:outerShdw>
                </a:effectLst>
                <a:latin typeface="Baskerville Old Face" panose="02020602080505020303" pitchFamily="18" charset="0"/>
              </a:rPr>
              <a:t>Termo bíblico</a:t>
            </a:r>
            <a:endParaRPr lang="pt-BR" sz="4800" b="1" dirty="0">
              <a:effectLst>
                <a:outerShdw blurRad="38100" dist="38100" dir="2700000" algn="tl">
                  <a:srgbClr val="000000">
                    <a:alpha val="43137"/>
                  </a:srgbClr>
                </a:outerShdw>
              </a:effectLst>
              <a:latin typeface="Baskerville Old Face" panose="02020602080505020303" pitchFamily="18" charset="0"/>
            </a:endParaRPr>
          </a:p>
        </p:txBody>
      </p:sp>
    </p:spTree>
    <p:extLst>
      <p:ext uri="{BB962C8B-B14F-4D97-AF65-F5344CB8AC3E}">
        <p14:creationId xmlns:p14="http://schemas.microsoft.com/office/powerpoint/2010/main" val="381632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xEl>
                                              <p:charRg st="4294967295" end="4294967295"/>
                                            </p:txEl>
                                          </p:spTgt>
                                        </p:tgtEl>
                                        <p:attrNameLst>
                                          <p:attrName>style.visibility</p:attrName>
                                        </p:attrNameLst>
                                      </p:cBhvr>
                                      <p:to>
                                        <p:strVal val="visible"/>
                                      </p:to>
                                    </p:set>
                                    <p:animEffect transition="in" filter="wipe(left)">
                                      <p:cBhvr>
                                        <p:cTn id="7" dur="1000"/>
                                        <p:tgtEl>
                                          <p:spTgt spid="14">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2 – </a:t>
            </a:r>
            <a:r>
              <a:rPr lang="pt-BR" sz="2900" dirty="0" smtClean="0">
                <a:solidFill>
                  <a:schemeClr val="bg2">
                    <a:lumMod val="25000"/>
                  </a:schemeClr>
                </a:solidFill>
                <a:latin typeface="Arial Rounded MT Bold" panose="020F0704030504030204" pitchFamily="34" charset="0"/>
              </a:rPr>
              <a:t>Métodos Mais Comuns de Interpretação</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334735" y="2828836"/>
            <a:ext cx="4237265"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600" b="1" dirty="0" smtClean="0">
                <a:solidFill>
                  <a:schemeClr val="accent2">
                    <a:lumMod val="75000"/>
                  </a:schemeClr>
                </a:solidFill>
                <a:effectLst>
                  <a:outerShdw blurRad="38100" dist="38100" dir="2700000" algn="tl">
                    <a:srgbClr val="000000">
                      <a:alpha val="43137"/>
                    </a:srgbClr>
                  </a:outerShdw>
                </a:effectLst>
              </a:rPr>
              <a:t>a) </a:t>
            </a:r>
            <a:r>
              <a:rPr lang="pt-BR" sz="3600" b="1" u="sng" dirty="0" smtClean="0">
                <a:solidFill>
                  <a:schemeClr val="accent2">
                    <a:lumMod val="75000"/>
                  </a:schemeClr>
                </a:solidFill>
                <a:effectLst>
                  <a:outerShdw blurRad="38100" dist="38100" dir="2700000" algn="tl">
                    <a:srgbClr val="000000">
                      <a:alpha val="43137"/>
                    </a:srgbClr>
                  </a:outerShdw>
                </a:effectLst>
              </a:rPr>
              <a:t>Métodos Judaicos</a:t>
            </a:r>
            <a:endParaRPr lang="pt-BR" sz="3600" b="1" dirty="0">
              <a:solidFill>
                <a:schemeClr val="accent2">
                  <a:lumMod val="75000"/>
                </a:schemeClr>
              </a:solidFill>
              <a:effectLst>
                <a:outerShdw blurRad="38100" dist="38100" dir="2700000" algn="tl">
                  <a:srgbClr val="000000">
                    <a:alpha val="43137"/>
                  </a:srgbClr>
                </a:outerShdw>
              </a:effectLst>
            </a:endParaRPr>
          </a:p>
        </p:txBody>
      </p:sp>
      <p:sp>
        <p:nvSpPr>
          <p:cNvPr id="11"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pic>
        <p:nvPicPr>
          <p:cNvPr id="1026" name="Picture 2" descr="Resultado de imagem para método judaico interpretaçã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9323" y="1987130"/>
            <a:ext cx="3849941" cy="2883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32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vertical)">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500"/>
                                        <p:tgtEl>
                                          <p:spTgt spid="14"/>
                                        </p:tgtEl>
                                      </p:cBhvr>
                                    </p:animEffect>
                                  </p:childTnLst>
                                </p:cTn>
                              </p:par>
                              <p:par>
                                <p:cTn id="13" presetID="10" presetClass="entr" presetSubtype="0" fill="hold" grpId="1"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21" presetClass="entr" presetSubtype="1"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wheel(1)">
                                      <p:cBhvr>
                                        <p:cTn id="18"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2 – </a:t>
            </a:r>
            <a:r>
              <a:rPr lang="pt-BR" sz="2900" dirty="0" smtClean="0">
                <a:solidFill>
                  <a:schemeClr val="bg2">
                    <a:lumMod val="25000"/>
                  </a:schemeClr>
                </a:solidFill>
                <a:latin typeface="Arial Rounded MT Bold" panose="020F0704030504030204" pitchFamily="34" charset="0"/>
              </a:rPr>
              <a:t>Métodos Mais Comuns de Interpretação</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334735" y="2828836"/>
            <a:ext cx="4237265"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600" b="1" dirty="0" smtClean="0">
                <a:solidFill>
                  <a:schemeClr val="accent2">
                    <a:lumMod val="75000"/>
                  </a:schemeClr>
                </a:solidFill>
                <a:effectLst>
                  <a:outerShdw blurRad="38100" dist="38100" dir="2700000" algn="tl">
                    <a:srgbClr val="000000">
                      <a:alpha val="43137"/>
                    </a:srgbClr>
                  </a:outerShdw>
                </a:effectLst>
              </a:rPr>
              <a:t>b) </a:t>
            </a:r>
            <a:r>
              <a:rPr lang="pt-BR" sz="3600" b="1" u="sng" dirty="0" smtClean="0">
                <a:solidFill>
                  <a:schemeClr val="accent2">
                    <a:lumMod val="75000"/>
                  </a:schemeClr>
                </a:solidFill>
                <a:effectLst>
                  <a:outerShdw blurRad="38100" dist="38100" dir="2700000" algn="tl">
                    <a:srgbClr val="000000">
                      <a:alpha val="43137"/>
                    </a:srgbClr>
                  </a:outerShdw>
                </a:effectLst>
              </a:rPr>
              <a:t>Método Alegórico</a:t>
            </a:r>
            <a:endParaRPr lang="pt-BR" sz="3600" b="1" dirty="0">
              <a:solidFill>
                <a:schemeClr val="accent2">
                  <a:lumMod val="75000"/>
                </a:schemeClr>
              </a:solidFill>
              <a:effectLst>
                <a:outerShdw blurRad="38100" dist="38100" dir="2700000" algn="tl">
                  <a:srgbClr val="000000">
                    <a:alpha val="43137"/>
                  </a:srgbClr>
                </a:outerShdw>
              </a:effectLst>
            </a:endParaRPr>
          </a:p>
        </p:txBody>
      </p:sp>
      <p:sp>
        <p:nvSpPr>
          <p:cNvPr id="11"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pic>
        <p:nvPicPr>
          <p:cNvPr id="2050" name="Picture 2" descr="http://3.bp.blogspot.com/-KCnGrHZ7fmc/VAZIZPRrFRI/AAAAAAAAAik/qIb1oVGatjc/s1600/Cuidado%2Bcom%2Bseu%2Bpensamen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4056" y="2130878"/>
            <a:ext cx="3752850" cy="3638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45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21" presetClass="entr" presetSubtype="1"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wheel(1)">
                                      <p:cBhvr>
                                        <p:cTn id="13"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2 – </a:t>
            </a:r>
            <a:r>
              <a:rPr lang="pt-BR" sz="2900" dirty="0" smtClean="0">
                <a:solidFill>
                  <a:schemeClr val="bg2">
                    <a:lumMod val="25000"/>
                  </a:schemeClr>
                </a:solidFill>
                <a:latin typeface="Arial Rounded MT Bold" panose="020F0704030504030204" pitchFamily="34" charset="0"/>
              </a:rPr>
              <a:t>Métodos Mais Comuns de Interpretação</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334735" y="2828836"/>
            <a:ext cx="4237265"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600" b="1" dirty="0">
                <a:solidFill>
                  <a:schemeClr val="accent2">
                    <a:lumMod val="75000"/>
                  </a:schemeClr>
                </a:solidFill>
                <a:effectLst>
                  <a:outerShdw blurRad="38100" dist="38100" dir="2700000" algn="tl">
                    <a:srgbClr val="000000">
                      <a:alpha val="43137"/>
                    </a:srgbClr>
                  </a:outerShdw>
                </a:effectLst>
              </a:rPr>
              <a:t>c</a:t>
            </a:r>
            <a:r>
              <a:rPr lang="pt-BR" sz="3600" b="1" dirty="0" smtClean="0">
                <a:solidFill>
                  <a:schemeClr val="accent2">
                    <a:lumMod val="75000"/>
                  </a:schemeClr>
                </a:solidFill>
                <a:effectLst>
                  <a:outerShdw blurRad="38100" dist="38100" dir="2700000" algn="tl">
                    <a:srgbClr val="000000">
                      <a:alpha val="43137"/>
                    </a:srgbClr>
                  </a:outerShdw>
                </a:effectLst>
              </a:rPr>
              <a:t>) </a:t>
            </a:r>
            <a:r>
              <a:rPr lang="pt-BR" sz="3600" b="1" u="sng" dirty="0" err="1" smtClean="0">
                <a:solidFill>
                  <a:schemeClr val="accent2">
                    <a:lumMod val="75000"/>
                  </a:schemeClr>
                </a:solidFill>
                <a:effectLst>
                  <a:outerShdw blurRad="38100" dist="38100" dir="2700000" algn="tl">
                    <a:srgbClr val="000000">
                      <a:alpha val="43137"/>
                    </a:srgbClr>
                  </a:outerShdw>
                </a:effectLst>
              </a:rPr>
              <a:t>Midrásshica</a:t>
            </a:r>
            <a:endParaRPr lang="pt-BR" sz="3600" b="1" dirty="0">
              <a:solidFill>
                <a:schemeClr val="accent2">
                  <a:lumMod val="75000"/>
                </a:schemeClr>
              </a:solidFill>
              <a:effectLst>
                <a:outerShdw blurRad="38100" dist="38100" dir="2700000" algn="tl">
                  <a:srgbClr val="000000">
                    <a:alpha val="43137"/>
                  </a:srgbClr>
                </a:outerShdw>
              </a:effectLst>
            </a:endParaRPr>
          </a:p>
        </p:txBody>
      </p:sp>
      <p:sp>
        <p:nvSpPr>
          <p:cNvPr id="11"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
        <p:nvSpPr>
          <p:cNvPr id="2" name="AutoShape 2" descr="Resultado de imagem para método hermeneutico midrashic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4100" name="Picture 4" descr="https://marceloberti.files.wordpress.com/2014/10/cop11.jpg?w=1600&amp;h=1066&amp;crop=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4025" y="1928167"/>
            <a:ext cx="4427763" cy="3531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50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21" presetClass="entr" presetSubtype="1"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wheel(1)">
                                      <p:cBhvr>
                                        <p:cTn id="13" dur="1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2 – </a:t>
            </a:r>
            <a:r>
              <a:rPr lang="pt-BR" sz="2900" dirty="0" smtClean="0">
                <a:solidFill>
                  <a:schemeClr val="bg2">
                    <a:lumMod val="25000"/>
                  </a:schemeClr>
                </a:solidFill>
                <a:latin typeface="Arial Rounded MT Bold" panose="020F0704030504030204" pitchFamily="34" charset="0"/>
              </a:rPr>
              <a:t>Métodos Mais Comuns de Interpretação</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334735" y="2828836"/>
            <a:ext cx="4237265"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600" b="1" dirty="0" smtClean="0">
                <a:solidFill>
                  <a:schemeClr val="accent2">
                    <a:lumMod val="75000"/>
                  </a:schemeClr>
                </a:solidFill>
                <a:effectLst>
                  <a:outerShdw blurRad="38100" dist="38100" dir="2700000" algn="tl">
                    <a:srgbClr val="000000">
                      <a:alpha val="43137"/>
                    </a:srgbClr>
                  </a:outerShdw>
                </a:effectLst>
              </a:rPr>
              <a:t>d) </a:t>
            </a:r>
            <a:r>
              <a:rPr lang="pt-BR" sz="3600" b="1" u="sng" dirty="0" smtClean="0">
                <a:solidFill>
                  <a:schemeClr val="accent2">
                    <a:lumMod val="75000"/>
                  </a:schemeClr>
                </a:solidFill>
                <a:effectLst>
                  <a:outerShdw blurRad="38100" dist="38100" dir="2700000" algn="tl">
                    <a:srgbClr val="000000">
                      <a:alpha val="43137"/>
                    </a:srgbClr>
                  </a:outerShdw>
                </a:effectLst>
              </a:rPr>
              <a:t>Método Literal</a:t>
            </a:r>
            <a:endParaRPr lang="pt-BR" sz="3600" b="1" dirty="0">
              <a:solidFill>
                <a:schemeClr val="accent2">
                  <a:lumMod val="75000"/>
                </a:schemeClr>
              </a:solidFill>
              <a:effectLst>
                <a:outerShdw blurRad="38100" dist="38100" dir="2700000" algn="tl">
                  <a:srgbClr val="000000">
                    <a:alpha val="43137"/>
                  </a:srgbClr>
                </a:outerShdw>
              </a:effectLst>
            </a:endParaRPr>
          </a:p>
        </p:txBody>
      </p:sp>
      <p:sp>
        <p:nvSpPr>
          <p:cNvPr id="11"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pic>
        <p:nvPicPr>
          <p:cNvPr id="3074" name="Picture 2" descr="http://geracaomaranata.com.br/wp-content/uploads/2010/10/bibli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2531" y="1995473"/>
            <a:ext cx="4323719" cy="3396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61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21" presetClass="entr" presetSubtype="1"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wheel(1)">
                                      <p:cBhvr>
                                        <p:cTn id="13"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a:solidFill>
                  <a:srgbClr val="0070C0"/>
                </a:solidFill>
                <a:latin typeface="Arial Rounded MT Bold" panose="020F0704030504030204" pitchFamily="34" charset="0"/>
              </a:rPr>
              <a:t>3</a:t>
            </a:r>
            <a:r>
              <a:rPr lang="pt-BR" sz="2900" dirty="0" smtClean="0">
                <a:solidFill>
                  <a:srgbClr val="0070C0"/>
                </a:solidFill>
                <a:latin typeface="Arial Rounded MT Bold" panose="020F0704030504030204" pitchFamily="34" charset="0"/>
              </a:rPr>
              <a:t> – </a:t>
            </a:r>
            <a:r>
              <a:rPr lang="pt-BR" sz="2900" dirty="0">
                <a:solidFill>
                  <a:schemeClr val="bg2">
                    <a:lumMod val="25000"/>
                  </a:schemeClr>
                </a:solidFill>
                <a:latin typeface="Arial Rounded MT Bold" panose="020F0704030504030204" pitchFamily="34" charset="0"/>
              </a:rPr>
              <a:t>O Método </a:t>
            </a:r>
            <a:r>
              <a:rPr lang="pt-BR" sz="2900" dirty="0" smtClean="0">
                <a:solidFill>
                  <a:schemeClr val="bg2">
                    <a:lumMod val="25000"/>
                  </a:schemeClr>
                </a:solidFill>
                <a:latin typeface="Arial Rounded MT Bold" panose="020F0704030504030204" pitchFamily="34" charset="0"/>
              </a:rPr>
              <a:t>Literal </a:t>
            </a:r>
            <a:endParaRPr lang="pt-BR" sz="2900" dirty="0">
              <a:solidFill>
                <a:schemeClr val="bg2">
                  <a:lumMod val="25000"/>
                </a:schemeClr>
              </a:solidFill>
              <a:latin typeface="Arial Rounded MT Bold" panose="020F0704030504030204" pitchFamily="34" charset="0"/>
            </a:endParaRPr>
          </a:p>
        </p:txBody>
      </p:sp>
      <p:sp>
        <p:nvSpPr>
          <p:cNvPr id="11"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
        <p:nvSpPr>
          <p:cNvPr id="3" name="Retângulo 2"/>
          <p:cNvSpPr/>
          <p:nvPr/>
        </p:nvSpPr>
        <p:spPr>
          <a:xfrm>
            <a:off x="374432" y="2493744"/>
            <a:ext cx="8362474" cy="2862322"/>
          </a:xfrm>
          <a:prstGeom prst="rect">
            <a:avLst/>
          </a:prstGeom>
        </p:spPr>
        <p:txBody>
          <a:bodyPr wrap="square">
            <a:spAutoFit/>
          </a:bodyPr>
          <a:lstStyle/>
          <a:p>
            <a:pPr marR="269875" algn="just"/>
            <a:r>
              <a:rPr lang="pt-BR" sz="3600" b="1" dirty="0" smtClean="0">
                <a:solidFill>
                  <a:schemeClr val="accent2">
                    <a:lumMod val="75000"/>
                  </a:schemeClr>
                </a:solidFill>
                <a:latin typeface="Garamond"/>
                <a:ea typeface="Calibri"/>
                <a:cs typeface="Arial"/>
              </a:rPr>
              <a:t>LÍTERAL</a:t>
            </a:r>
            <a:r>
              <a:rPr lang="pt-BR" sz="3600" dirty="0" smtClean="0">
                <a:latin typeface="Garamond"/>
                <a:ea typeface="Calibri"/>
                <a:cs typeface="Arial"/>
              </a:rPr>
              <a:t> </a:t>
            </a:r>
            <a:r>
              <a:rPr lang="pt-BR" sz="3600" dirty="0">
                <a:latin typeface="Garamond"/>
                <a:ea typeface="Calibri"/>
                <a:cs typeface="Arial"/>
                <a:sym typeface="Wingdings"/>
              </a:rPr>
              <a:t></a:t>
            </a:r>
            <a:r>
              <a:rPr lang="pt-BR" sz="3600" dirty="0">
                <a:latin typeface="Garamond"/>
                <a:ea typeface="Calibri"/>
                <a:cs typeface="Arial"/>
              </a:rPr>
              <a:t>  porque trata-se de uma proposta à uma análise literal do texto bíblico, compreendendo que o autor original tinha somente um propósito em mente na sua transmissão da revelação divina.</a:t>
            </a:r>
            <a:endParaRPr lang="pt-BR" sz="3600" dirty="0">
              <a:ea typeface="Calibri"/>
              <a:cs typeface="Times New Roman"/>
            </a:endParaRPr>
          </a:p>
        </p:txBody>
      </p:sp>
    </p:spTree>
    <p:extLst>
      <p:ext uri="{BB962C8B-B14F-4D97-AF65-F5344CB8AC3E}">
        <p14:creationId xmlns:p14="http://schemas.microsoft.com/office/powerpoint/2010/main" val="280738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vertical)">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a:solidFill>
                  <a:srgbClr val="0070C0"/>
                </a:solidFill>
                <a:latin typeface="Arial Rounded MT Bold" panose="020F0704030504030204" pitchFamily="34" charset="0"/>
              </a:rPr>
              <a:t>3</a:t>
            </a:r>
            <a:r>
              <a:rPr lang="pt-BR" sz="2900" dirty="0" smtClean="0">
                <a:solidFill>
                  <a:srgbClr val="0070C0"/>
                </a:solidFill>
                <a:latin typeface="Arial Rounded MT Bold" panose="020F0704030504030204" pitchFamily="34" charset="0"/>
              </a:rPr>
              <a:t> – </a:t>
            </a:r>
            <a:r>
              <a:rPr lang="pt-BR" sz="2900" dirty="0">
                <a:solidFill>
                  <a:schemeClr val="bg2">
                    <a:lumMod val="25000"/>
                  </a:schemeClr>
                </a:solidFill>
                <a:latin typeface="Arial Rounded MT Bold" panose="020F0704030504030204" pitchFamily="34" charset="0"/>
              </a:rPr>
              <a:t>O Método </a:t>
            </a:r>
            <a:r>
              <a:rPr lang="pt-BR" sz="2900" dirty="0" smtClean="0">
                <a:solidFill>
                  <a:schemeClr val="bg2">
                    <a:lumMod val="25000"/>
                  </a:schemeClr>
                </a:solidFill>
                <a:latin typeface="Arial Rounded MT Bold" panose="020F0704030504030204" pitchFamily="34" charset="0"/>
              </a:rPr>
              <a:t>Literal </a:t>
            </a:r>
            <a:endParaRPr lang="pt-BR" sz="2900" dirty="0">
              <a:solidFill>
                <a:schemeClr val="bg2">
                  <a:lumMod val="25000"/>
                </a:schemeClr>
              </a:solidFill>
              <a:latin typeface="Arial Rounded MT Bold" panose="020F0704030504030204" pitchFamily="34" charset="0"/>
            </a:endParaRPr>
          </a:p>
        </p:txBody>
      </p:sp>
      <p:sp>
        <p:nvSpPr>
          <p:cNvPr id="11"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
        <p:nvSpPr>
          <p:cNvPr id="3" name="Retângulo 2"/>
          <p:cNvSpPr/>
          <p:nvPr/>
        </p:nvSpPr>
        <p:spPr>
          <a:xfrm>
            <a:off x="374432" y="2493744"/>
            <a:ext cx="8362474" cy="2862322"/>
          </a:xfrm>
          <a:prstGeom prst="rect">
            <a:avLst/>
          </a:prstGeom>
        </p:spPr>
        <p:txBody>
          <a:bodyPr wrap="square">
            <a:spAutoFit/>
          </a:bodyPr>
          <a:lstStyle/>
          <a:p>
            <a:pPr marR="269875" algn="just"/>
            <a:r>
              <a:rPr lang="pt-BR" sz="3600" b="1" dirty="0" smtClean="0">
                <a:solidFill>
                  <a:schemeClr val="accent2">
                    <a:lumMod val="75000"/>
                  </a:schemeClr>
                </a:solidFill>
                <a:latin typeface="Garamond"/>
                <a:ea typeface="Calibri"/>
                <a:cs typeface="Arial"/>
              </a:rPr>
              <a:t>HISTÓRICO</a:t>
            </a:r>
            <a:r>
              <a:rPr lang="pt-BR" sz="3600" dirty="0" smtClean="0">
                <a:latin typeface="Garamond"/>
                <a:ea typeface="Calibri"/>
                <a:cs typeface="Arial"/>
              </a:rPr>
              <a:t> </a:t>
            </a:r>
            <a:r>
              <a:rPr lang="pt-BR" sz="3600" dirty="0" smtClean="0">
                <a:latin typeface="Garamond"/>
                <a:ea typeface="Calibri"/>
                <a:cs typeface="Arial"/>
                <a:sym typeface="Wingdings"/>
              </a:rPr>
              <a:t></a:t>
            </a:r>
            <a:r>
              <a:rPr lang="pt-BR" sz="3600" dirty="0">
                <a:latin typeface="Garamond"/>
                <a:ea typeface="Calibri"/>
                <a:cs typeface="Arial"/>
              </a:rPr>
              <a:t>  porque a Bíblia sendo um livro que relata acontecimentos no passado e dentro da história, exige uma análise histórica dos fatos e argumentos que envolveram sua revelação.</a:t>
            </a:r>
            <a:endParaRPr lang="pt-BR" sz="3600" dirty="0">
              <a:ea typeface="Calibri"/>
              <a:cs typeface="Times New Roman"/>
            </a:endParaRPr>
          </a:p>
        </p:txBody>
      </p:sp>
    </p:spTree>
    <p:extLst>
      <p:ext uri="{BB962C8B-B14F-4D97-AF65-F5344CB8AC3E}">
        <p14:creationId xmlns:p14="http://schemas.microsoft.com/office/powerpoint/2010/main" val="208628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a:solidFill>
                  <a:srgbClr val="0070C0"/>
                </a:solidFill>
                <a:latin typeface="Arial Rounded MT Bold" panose="020F0704030504030204" pitchFamily="34" charset="0"/>
              </a:rPr>
              <a:t>3</a:t>
            </a:r>
            <a:r>
              <a:rPr lang="pt-BR" sz="2900" dirty="0" smtClean="0">
                <a:solidFill>
                  <a:srgbClr val="0070C0"/>
                </a:solidFill>
                <a:latin typeface="Arial Rounded MT Bold" panose="020F0704030504030204" pitchFamily="34" charset="0"/>
              </a:rPr>
              <a:t> – </a:t>
            </a:r>
            <a:r>
              <a:rPr lang="pt-BR" sz="2900" dirty="0">
                <a:solidFill>
                  <a:schemeClr val="bg2">
                    <a:lumMod val="25000"/>
                  </a:schemeClr>
                </a:solidFill>
                <a:latin typeface="Arial Rounded MT Bold" panose="020F0704030504030204" pitchFamily="34" charset="0"/>
              </a:rPr>
              <a:t>O Método </a:t>
            </a:r>
            <a:r>
              <a:rPr lang="pt-BR" sz="2900" dirty="0" smtClean="0">
                <a:solidFill>
                  <a:schemeClr val="bg2">
                    <a:lumMod val="25000"/>
                  </a:schemeClr>
                </a:solidFill>
                <a:latin typeface="Arial Rounded MT Bold" panose="020F0704030504030204" pitchFamily="34" charset="0"/>
              </a:rPr>
              <a:t>Literal </a:t>
            </a:r>
            <a:endParaRPr lang="pt-BR" sz="2900" dirty="0">
              <a:solidFill>
                <a:schemeClr val="bg2">
                  <a:lumMod val="25000"/>
                </a:schemeClr>
              </a:solidFill>
              <a:latin typeface="Arial Rounded MT Bold" panose="020F0704030504030204" pitchFamily="34" charset="0"/>
            </a:endParaRPr>
          </a:p>
        </p:txBody>
      </p:sp>
      <p:sp>
        <p:nvSpPr>
          <p:cNvPr id="11"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
        <p:nvSpPr>
          <p:cNvPr id="3" name="Retângulo 2"/>
          <p:cNvSpPr/>
          <p:nvPr/>
        </p:nvSpPr>
        <p:spPr>
          <a:xfrm>
            <a:off x="374432" y="2493744"/>
            <a:ext cx="8362474" cy="3416320"/>
          </a:xfrm>
          <a:prstGeom prst="rect">
            <a:avLst/>
          </a:prstGeom>
        </p:spPr>
        <p:txBody>
          <a:bodyPr wrap="square">
            <a:spAutoFit/>
          </a:bodyPr>
          <a:lstStyle/>
          <a:p>
            <a:pPr marR="269875" algn="just"/>
            <a:r>
              <a:rPr lang="pt-BR" sz="3600" b="1" dirty="0" smtClean="0">
                <a:solidFill>
                  <a:schemeClr val="accent2">
                    <a:lumMod val="75000"/>
                  </a:schemeClr>
                </a:solidFill>
                <a:latin typeface="Garamond"/>
                <a:ea typeface="Calibri"/>
                <a:cs typeface="Arial"/>
              </a:rPr>
              <a:t>CRÍTICO</a:t>
            </a:r>
            <a:r>
              <a:rPr lang="pt-BR" sz="3600" dirty="0" smtClean="0">
                <a:latin typeface="Garamond"/>
                <a:ea typeface="Calibri"/>
                <a:cs typeface="Arial"/>
              </a:rPr>
              <a:t> </a:t>
            </a:r>
            <a:r>
              <a:rPr lang="pt-BR" sz="3600" dirty="0" smtClean="0">
                <a:latin typeface="Garamond"/>
                <a:ea typeface="Calibri"/>
                <a:cs typeface="Arial"/>
                <a:sym typeface="Wingdings"/>
              </a:rPr>
              <a:t></a:t>
            </a:r>
            <a:r>
              <a:rPr lang="pt-BR" sz="3600" dirty="0">
                <a:latin typeface="Garamond"/>
                <a:ea typeface="Calibri"/>
                <a:cs typeface="Arial"/>
              </a:rPr>
              <a:t>  porque a hermenêutica não se encontra isolada de outros campos de estudo bíblico. Ela se relaciona com o estudo do cânon, da crítica textual, da crítica histórica, da exegese, e da teologia bíblica bem como da sistemática.</a:t>
            </a:r>
            <a:endParaRPr lang="pt-BR" sz="3600" dirty="0">
              <a:ea typeface="Calibri"/>
              <a:cs typeface="Times New Roman"/>
            </a:endParaRPr>
          </a:p>
        </p:txBody>
      </p:sp>
    </p:spTree>
    <p:extLst>
      <p:ext uri="{BB962C8B-B14F-4D97-AF65-F5344CB8AC3E}">
        <p14:creationId xmlns:p14="http://schemas.microsoft.com/office/powerpoint/2010/main" val="103591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a:solidFill>
                  <a:srgbClr val="0070C0"/>
                </a:solidFill>
                <a:latin typeface="Arial Rounded MT Bold" panose="020F0704030504030204" pitchFamily="34" charset="0"/>
              </a:rPr>
              <a:t>3</a:t>
            </a:r>
            <a:r>
              <a:rPr lang="pt-BR" sz="2900" dirty="0" smtClean="0">
                <a:solidFill>
                  <a:srgbClr val="0070C0"/>
                </a:solidFill>
                <a:latin typeface="Arial Rounded MT Bold" panose="020F0704030504030204" pitchFamily="34" charset="0"/>
              </a:rPr>
              <a:t> – </a:t>
            </a:r>
            <a:r>
              <a:rPr lang="pt-BR" sz="2900" dirty="0">
                <a:solidFill>
                  <a:schemeClr val="bg2">
                    <a:lumMod val="25000"/>
                  </a:schemeClr>
                </a:solidFill>
                <a:latin typeface="Arial Rounded MT Bold" panose="020F0704030504030204" pitchFamily="34" charset="0"/>
              </a:rPr>
              <a:t>O Método </a:t>
            </a:r>
            <a:r>
              <a:rPr lang="pt-BR" sz="2900" dirty="0" smtClean="0">
                <a:solidFill>
                  <a:schemeClr val="bg2">
                    <a:lumMod val="25000"/>
                  </a:schemeClr>
                </a:solidFill>
                <a:latin typeface="Arial Rounded MT Bold" panose="020F0704030504030204" pitchFamily="34" charset="0"/>
              </a:rPr>
              <a:t>Literal </a:t>
            </a:r>
            <a:endParaRPr lang="pt-BR" sz="2900" dirty="0">
              <a:solidFill>
                <a:schemeClr val="bg2">
                  <a:lumMod val="25000"/>
                </a:schemeClr>
              </a:solidFill>
              <a:latin typeface="Arial Rounded MT Bold" panose="020F0704030504030204" pitchFamily="34" charset="0"/>
            </a:endParaRPr>
          </a:p>
        </p:txBody>
      </p:sp>
      <p:sp>
        <p:nvSpPr>
          <p:cNvPr id="11"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
        <p:nvSpPr>
          <p:cNvPr id="3" name="Retângulo 2"/>
          <p:cNvSpPr/>
          <p:nvPr/>
        </p:nvSpPr>
        <p:spPr>
          <a:xfrm>
            <a:off x="374432" y="2493744"/>
            <a:ext cx="8362474" cy="2308324"/>
          </a:xfrm>
          <a:prstGeom prst="rect">
            <a:avLst/>
          </a:prstGeom>
        </p:spPr>
        <p:txBody>
          <a:bodyPr wrap="square">
            <a:spAutoFit/>
          </a:bodyPr>
          <a:lstStyle/>
          <a:p>
            <a:pPr marR="269875" algn="just"/>
            <a:r>
              <a:rPr lang="pt-BR" sz="3600" b="1" dirty="0" smtClean="0">
                <a:solidFill>
                  <a:schemeClr val="accent2">
                    <a:lumMod val="75000"/>
                  </a:schemeClr>
                </a:solidFill>
                <a:latin typeface="Garamond"/>
                <a:ea typeface="Calibri"/>
                <a:cs typeface="Arial"/>
              </a:rPr>
              <a:t>GRAMATICAL </a:t>
            </a:r>
            <a:r>
              <a:rPr lang="pt-BR" sz="3600" dirty="0" smtClean="0">
                <a:latin typeface="Garamond"/>
                <a:ea typeface="Calibri"/>
                <a:cs typeface="Arial"/>
                <a:sym typeface="Wingdings"/>
              </a:rPr>
              <a:t></a:t>
            </a:r>
            <a:r>
              <a:rPr lang="pt-BR" sz="3600" dirty="0">
                <a:latin typeface="Garamond"/>
                <a:ea typeface="Calibri"/>
                <a:cs typeface="Arial"/>
              </a:rPr>
              <a:t>  porque a Bíblia sendo um livro com estrutura literária comum requer uma análise gramatical de seu conteúdo </a:t>
            </a:r>
            <a:r>
              <a:rPr lang="pt-BR" sz="3600" dirty="0" err="1">
                <a:latin typeface="Garamond"/>
                <a:ea typeface="Calibri"/>
                <a:cs typeface="Arial"/>
              </a:rPr>
              <a:t>escriturístico</a:t>
            </a:r>
            <a:r>
              <a:rPr lang="pt-BR" sz="3600" dirty="0">
                <a:latin typeface="Garamond"/>
                <a:ea typeface="Calibri"/>
                <a:cs typeface="Arial"/>
              </a:rPr>
              <a:t>.</a:t>
            </a:r>
            <a:endParaRPr lang="pt-BR" sz="3600" dirty="0">
              <a:ea typeface="Calibri"/>
              <a:cs typeface="Times New Roman"/>
            </a:endParaRPr>
          </a:p>
        </p:txBody>
      </p:sp>
    </p:spTree>
    <p:extLst>
      <p:ext uri="{BB962C8B-B14F-4D97-AF65-F5344CB8AC3E}">
        <p14:creationId xmlns:p14="http://schemas.microsoft.com/office/powerpoint/2010/main" val="80148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4 – </a:t>
            </a:r>
            <a:r>
              <a:rPr lang="pt-BR" sz="2900" dirty="0" smtClean="0">
                <a:solidFill>
                  <a:schemeClr val="bg2">
                    <a:lumMod val="25000"/>
                  </a:schemeClr>
                </a:solidFill>
                <a:latin typeface="Arial Rounded MT Bold" panose="020F0704030504030204" pitchFamily="34" charset="0"/>
              </a:rPr>
              <a:t>Leis Básicas da Hermenêutica</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3473210" y="2479412"/>
            <a:ext cx="5263696"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lvl="0"/>
            <a:r>
              <a:rPr lang="pt-BR" sz="3600" b="1" dirty="0"/>
              <a:t>A Bíblia é a Palavra de Deus </a:t>
            </a:r>
            <a:endParaRPr lang="pt-BR" sz="3600" dirty="0"/>
          </a:p>
        </p:txBody>
      </p:sp>
      <p:pic>
        <p:nvPicPr>
          <p:cNvPr id="11" name="Imagem 10" descr="http://4.bp.blogspot.com/-Lv49qRJq1ME/U_H8DcNuYBI/AAAAAAAAAtQ/q6ZYuiwjJmk/s1600/b%C3%ADblico1-1024x76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9916" y="2199958"/>
            <a:ext cx="2303780" cy="2458085"/>
          </a:xfrm>
          <a:prstGeom prst="rect">
            <a:avLst/>
          </a:prstGeom>
          <a:ln>
            <a:noFill/>
          </a:ln>
          <a:effectLst>
            <a:softEdge rad="112500"/>
          </a:effectLst>
        </p:spPr>
      </p:pic>
      <p:sp>
        <p:nvSpPr>
          <p:cNvPr id="13" name="TextBox 39"/>
          <p:cNvSpPr txBox="1"/>
          <p:nvPr/>
        </p:nvSpPr>
        <p:spPr>
          <a:xfrm>
            <a:off x="4326673" y="4157369"/>
            <a:ext cx="4463634"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600" b="1" dirty="0" smtClean="0">
                <a:solidFill>
                  <a:schemeClr val="accent6">
                    <a:lumMod val="50000"/>
                  </a:schemeClr>
                </a:solidFill>
              </a:rPr>
              <a:t>2Tm 3.16-17</a:t>
            </a:r>
            <a:endParaRPr lang="pt-BR" sz="3600" dirty="0">
              <a:solidFill>
                <a:schemeClr val="accent6">
                  <a:lumMod val="50000"/>
                </a:schemeClr>
              </a:solidFill>
            </a:endParaRPr>
          </a:p>
        </p:txBody>
      </p:sp>
      <p:pic>
        <p:nvPicPr>
          <p:cNvPr id="3" name="Image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3733" y="4191341"/>
            <a:ext cx="489178" cy="489178"/>
          </a:xfrm>
          <a:prstGeom prst="rect">
            <a:avLst/>
          </a:prstGeom>
        </p:spPr>
      </p:pic>
      <p:sp>
        <p:nvSpPr>
          <p:cNvPr id="18"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Tree>
    <p:extLst>
      <p:ext uri="{BB962C8B-B14F-4D97-AF65-F5344CB8AC3E}">
        <p14:creationId xmlns:p14="http://schemas.microsoft.com/office/powerpoint/2010/main" val="87631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vertical)">
                                      <p:cBhvr>
                                        <p:cTn id="7" dur="1000"/>
                                        <p:tgtEl>
                                          <p:spTgt spid="1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500"/>
                                        <p:tgtEl>
                                          <p:spTgt spid="14"/>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1"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4" grpId="1" animBg="1"/>
      <p:bldP spid="1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4 – </a:t>
            </a:r>
            <a:r>
              <a:rPr lang="pt-BR" sz="2900" dirty="0" smtClean="0">
                <a:solidFill>
                  <a:schemeClr val="bg2">
                    <a:lumMod val="25000"/>
                  </a:schemeClr>
                </a:solidFill>
                <a:latin typeface="Arial Rounded MT Bold" panose="020F0704030504030204" pitchFamily="34" charset="0"/>
              </a:rPr>
              <a:t>Leis Básicas da Hermenêutica</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3473210" y="2479412"/>
            <a:ext cx="5263696"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lvl="0"/>
            <a:r>
              <a:rPr lang="pt-BR" sz="3600" b="1" dirty="0"/>
              <a:t>A Bíblia </a:t>
            </a:r>
            <a:r>
              <a:rPr lang="pt-BR" sz="3600" b="1" dirty="0" smtClean="0"/>
              <a:t>interpreta a Bíblia </a:t>
            </a:r>
            <a:endParaRPr lang="pt-BR" sz="3600" dirty="0"/>
          </a:p>
        </p:txBody>
      </p:sp>
      <p:pic>
        <p:nvPicPr>
          <p:cNvPr id="11" name="Imagem 10" descr="http://4.bp.blogspot.com/-Lv49qRJq1ME/U_H8DcNuYBI/AAAAAAAAAtQ/q6ZYuiwjJmk/s1600/b%C3%ADblico1-1024x76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9916" y="2199958"/>
            <a:ext cx="2303780" cy="2458085"/>
          </a:xfrm>
          <a:prstGeom prst="rect">
            <a:avLst/>
          </a:prstGeom>
          <a:ln>
            <a:noFill/>
          </a:ln>
          <a:effectLst>
            <a:softEdge rad="112500"/>
          </a:effectLst>
        </p:spPr>
      </p:pic>
      <p:sp>
        <p:nvSpPr>
          <p:cNvPr id="13" name="TextBox 39"/>
          <p:cNvSpPr txBox="1"/>
          <p:nvPr/>
        </p:nvSpPr>
        <p:spPr>
          <a:xfrm>
            <a:off x="4326673" y="3724235"/>
            <a:ext cx="4463634"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600" b="1" dirty="0" smtClean="0">
                <a:solidFill>
                  <a:schemeClr val="accent6">
                    <a:lumMod val="50000"/>
                  </a:schemeClr>
                </a:solidFill>
              </a:rPr>
              <a:t>1 </a:t>
            </a:r>
            <a:r>
              <a:rPr lang="pt-BR" sz="3600" b="1" dirty="0" err="1" smtClean="0">
                <a:solidFill>
                  <a:schemeClr val="accent6">
                    <a:lumMod val="50000"/>
                  </a:schemeClr>
                </a:solidFill>
              </a:rPr>
              <a:t>Co</a:t>
            </a:r>
            <a:r>
              <a:rPr lang="pt-BR" sz="3600" b="1" dirty="0" smtClean="0">
                <a:solidFill>
                  <a:schemeClr val="accent6">
                    <a:lumMod val="50000"/>
                  </a:schemeClr>
                </a:solidFill>
              </a:rPr>
              <a:t> 7.20</a:t>
            </a:r>
            <a:endParaRPr lang="pt-BR" sz="3600" dirty="0">
              <a:solidFill>
                <a:schemeClr val="accent6">
                  <a:lumMod val="50000"/>
                </a:schemeClr>
              </a:solidFill>
            </a:endParaRPr>
          </a:p>
        </p:txBody>
      </p:sp>
      <p:pic>
        <p:nvPicPr>
          <p:cNvPr id="3" name="Image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3733" y="3758207"/>
            <a:ext cx="489178" cy="489178"/>
          </a:xfrm>
          <a:prstGeom prst="rect">
            <a:avLst/>
          </a:prstGeom>
        </p:spPr>
      </p:pic>
      <p:sp>
        <p:nvSpPr>
          <p:cNvPr id="18"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Tree>
    <p:extLst>
      <p:ext uri="{BB962C8B-B14F-4D97-AF65-F5344CB8AC3E}">
        <p14:creationId xmlns:p14="http://schemas.microsoft.com/office/powerpoint/2010/main" val="285506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4 – </a:t>
            </a:r>
            <a:r>
              <a:rPr lang="pt-BR" sz="2900" dirty="0" smtClean="0">
                <a:solidFill>
                  <a:schemeClr val="bg2">
                    <a:lumMod val="25000"/>
                  </a:schemeClr>
                </a:solidFill>
                <a:latin typeface="Arial Rounded MT Bold" panose="020F0704030504030204" pitchFamily="34" charset="0"/>
              </a:rPr>
              <a:t>Leis Básicas da Hermenêutica</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3056021" y="2479412"/>
            <a:ext cx="5753243"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lvl="0"/>
            <a:r>
              <a:rPr lang="pt-BR" sz="3600" b="1" dirty="0" smtClean="0"/>
              <a:t>Interprete </a:t>
            </a:r>
            <a:r>
              <a:rPr lang="pt-BR" sz="3600" b="1" dirty="0"/>
              <a:t>a Bíblia literalmente</a:t>
            </a:r>
            <a:endParaRPr lang="pt-BR" sz="3600" dirty="0"/>
          </a:p>
        </p:txBody>
      </p:sp>
      <p:pic>
        <p:nvPicPr>
          <p:cNvPr id="11" name="Imagem 10" descr="http://4.bp.blogspot.com/-Lv49qRJq1ME/U_H8DcNuYBI/AAAAAAAAAtQ/q6ZYuiwjJmk/s1600/b%C3%ADblico1-1024x76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9916" y="2199958"/>
            <a:ext cx="2303780" cy="2458085"/>
          </a:xfrm>
          <a:prstGeom prst="rect">
            <a:avLst/>
          </a:prstGeom>
          <a:ln>
            <a:noFill/>
          </a:ln>
          <a:effectLst>
            <a:softEdge rad="112500"/>
          </a:effectLst>
        </p:spPr>
      </p:pic>
      <p:sp>
        <p:nvSpPr>
          <p:cNvPr id="13" name="TextBox 39"/>
          <p:cNvSpPr txBox="1"/>
          <p:nvPr/>
        </p:nvSpPr>
        <p:spPr>
          <a:xfrm>
            <a:off x="4326673" y="4061117"/>
            <a:ext cx="4463634"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600" b="1" dirty="0" smtClean="0">
                <a:solidFill>
                  <a:schemeClr val="accent6">
                    <a:lumMod val="50000"/>
                  </a:schemeClr>
                </a:solidFill>
              </a:rPr>
              <a:t>Arca de Noé</a:t>
            </a:r>
            <a:endParaRPr lang="pt-BR" sz="3600" dirty="0">
              <a:solidFill>
                <a:schemeClr val="accent6">
                  <a:lumMod val="50000"/>
                </a:schemeClr>
              </a:solidFill>
            </a:endParaRPr>
          </a:p>
        </p:txBody>
      </p:sp>
      <p:pic>
        <p:nvPicPr>
          <p:cNvPr id="3" name="Image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3733" y="4095089"/>
            <a:ext cx="489178" cy="489178"/>
          </a:xfrm>
          <a:prstGeom prst="rect">
            <a:avLst/>
          </a:prstGeom>
        </p:spPr>
      </p:pic>
      <p:sp>
        <p:nvSpPr>
          <p:cNvPr id="18"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Tree>
    <p:extLst>
      <p:ext uri="{BB962C8B-B14F-4D97-AF65-F5344CB8AC3E}">
        <p14:creationId xmlns:p14="http://schemas.microsoft.com/office/powerpoint/2010/main" val="1874182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4 – </a:t>
            </a:r>
            <a:r>
              <a:rPr lang="pt-BR" sz="2900" dirty="0" smtClean="0">
                <a:solidFill>
                  <a:schemeClr val="bg2">
                    <a:lumMod val="25000"/>
                  </a:schemeClr>
                </a:solidFill>
                <a:latin typeface="Arial Rounded MT Bold" panose="020F0704030504030204" pitchFamily="34" charset="0"/>
              </a:rPr>
              <a:t>Leis Básicas da Hermenêutica</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3056021" y="2479412"/>
            <a:ext cx="5753243"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lvl="0"/>
            <a:r>
              <a:rPr lang="pt-BR" sz="3600" b="1" dirty="0" smtClean="0"/>
              <a:t>Interprete </a:t>
            </a:r>
            <a:r>
              <a:rPr lang="pt-BR" sz="3600" b="1" dirty="0"/>
              <a:t>a Bíblia </a:t>
            </a:r>
            <a:r>
              <a:rPr lang="pt-BR" sz="3600" b="1" dirty="0" smtClean="0"/>
              <a:t>gramaticalmente</a:t>
            </a:r>
            <a:endParaRPr lang="pt-BR" sz="3600" dirty="0"/>
          </a:p>
        </p:txBody>
      </p:sp>
      <p:pic>
        <p:nvPicPr>
          <p:cNvPr id="11" name="Imagem 10" descr="http://4.bp.blogspot.com/-Lv49qRJq1ME/U_H8DcNuYBI/AAAAAAAAAtQ/q6ZYuiwjJmk/s1600/b%C3%ADblico1-1024x76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9916" y="2199958"/>
            <a:ext cx="2303780" cy="2458085"/>
          </a:xfrm>
          <a:prstGeom prst="rect">
            <a:avLst/>
          </a:prstGeom>
          <a:ln>
            <a:noFill/>
          </a:ln>
          <a:effectLst>
            <a:softEdge rad="112500"/>
          </a:effectLst>
        </p:spPr>
      </p:pic>
      <p:sp>
        <p:nvSpPr>
          <p:cNvPr id="13" name="TextBox 39"/>
          <p:cNvSpPr txBox="1"/>
          <p:nvPr/>
        </p:nvSpPr>
        <p:spPr>
          <a:xfrm>
            <a:off x="4326673" y="4061117"/>
            <a:ext cx="4463634"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600" b="1" dirty="0" err="1" smtClean="0">
                <a:solidFill>
                  <a:schemeClr val="accent6">
                    <a:lumMod val="50000"/>
                  </a:schemeClr>
                </a:solidFill>
              </a:rPr>
              <a:t>Ef</a:t>
            </a:r>
            <a:r>
              <a:rPr lang="pt-BR" sz="3600" b="1" dirty="0" smtClean="0">
                <a:solidFill>
                  <a:schemeClr val="accent6">
                    <a:lumMod val="50000"/>
                  </a:schemeClr>
                </a:solidFill>
              </a:rPr>
              <a:t> 1.7</a:t>
            </a:r>
            <a:endParaRPr lang="pt-BR" sz="3600" dirty="0">
              <a:solidFill>
                <a:schemeClr val="accent6">
                  <a:lumMod val="50000"/>
                </a:schemeClr>
              </a:solidFill>
            </a:endParaRPr>
          </a:p>
        </p:txBody>
      </p:sp>
      <p:pic>
        <p:nvPicPr>
          <p:cNvPr id="3" name="Image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3733" y="4095089"/>
            <a:ext cx="489178" cy="489178"/>
          </a:xfrm>
          <a:prstGeom prst="rect">
            <a:avLst/>
          </a:prstGeom>
        </p:spPr>
      </p:pic>
      <p:sp>
        <p:nvSpPr>
          <p:cNvPr id="18"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Tree>
    <p:extLst>
      <p:ext uri="{BB962C8B-B14F-4D97-AF65-F5344CB8AC3E}">
        <p14:creationId xmlns:p14="http://schemas.microsoft.com/office/powerpoint/2010/main" val="373968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4 – </a:t>
            </a:r>
            <a:r>
              <a:rPr lang="pt-BR" sz="2900" dirty="0" smtClean="0">
                <a:solidFill>
                  <a:schemeClr val="bg2">
                    <a:lumMod val="25000"/>
                  </a:schemeClr>
                </a:solidFill>
                <a:latin typeface="Arial Rounded MT Bold" panose="020F0704030504030204" pitchFamily="34" charset="0"/>
              </a:rPr>
              <a:t>Leis Básicas da Hermenêutica</a:t>
            </a:r>
            <a:endParaRPr lang="pt-BR" sz="2900" dirty="0">
              <a:solidFill>
                <a:schemeClr val="bg2">
                  <a:lumMod val="25000"/>
                </a:schemeClr>
              </a:solidFill>
              <a:latin typeface="Arial Rounded MT Bold" panose="020F0704030504030204" pitchFamily="34" charset="0"/>
            </a:endParaRPr>
          </a:p>
        </p:txBody>
      </p:sp>
      <p:sp>
        <p:nvSpPr>
          <p:cNvPr id="14" name="TextBox 39"/>
          <p:cNvSpPr txBox="1"/>
          <p:nvPr/>
        </p:nvSpPr>
        <p:spPr>
          <a:xfrm>
            <a:off x="3056021" y="2479412"/>
            <a:ext cx="5753243"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lvl="0"/>
            <a:r>
              <a:rPr lang="pt-BR" sz="3600" b="1" dirty="0" smtClean="0"/>
              <a:t>Interprete </a:t>
            </a:r>
            <a:r>
              <a:rPr lang="pt-BR" sz="3600" b="1" dirty="0"/>
              <a:t>a Bíblia </a:t>
            </a:r>
            <a:r>
              <a:rPr lang="pt-BR" sz="3600" b="1" dirty="0" smtClean="0"/>
              <a:t>historicamente</a:t>
            </a:r>
            <a:endParaRPr lang="pt-BR" sz="3600" dirty="0"/>
          </a:p>
        </p:txBody>
      </p:sp>
      <p:pic>
        <p:nvPicPr>
          <p:cNvPr id="11" name="Imagem 10" descr="http://4.bp.blogspot.com/-Lv49qRJq1ME/U_H8DcNuYBI/AAAAAAAAAtQ/q6ZYuiwjJmk/s1600/b%C3%ADblico1-1024x76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9916" y="2199958"/>
            <a:ext cx="2303780" cy="2458085"/>
          </a:xfrm>
          <a:prstGeom prst="rect">
            <a:avLst/>
          </a:prstGeom>
          <a:ln>
            <a:noFill/>
          </a:ln>
          <a:effectLst>
            <a:softEdge rad="112500"/>
          </a:effectLst>
        </p:spPr>
      </p:pic>
      <p:sp>
        <p:nvSpPr>
          <p:cNvPr id="13" name="TextBox 39"/>
          <p:cNvSpPr txBox="1"/>
          <p:nvPr/>
        </p:nvSpPr>
        <p:spPr>
          <a:xfrm>
            <a:off x="4326673" y="4061117"/>
            <a:ext cx="4463634"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600" b="1" dirty="0" smtClean="0">
                <a:solidFill>
                  <a:schemeClr val="accent6">
                    <a:lumMod val="50000"/>
                  </a:schemeClr>
                </a:solidFill>
              </a:rPr>
              <a:t>At 2</a:t>
            </a:r>
            <a:endParaRPr lang="pt-BR" sz="3600" dirty="0">
              <a:solidFill>
                <a:schemeClr val="accent6">
                  <a:lumMod val="50000"/>
                </a:schemeClr>
              </a:solidFill>
            </a:endParaRPr>
          </a:p>
        </p:txBody>
      </p:sp>
      <p:pic>
        <p:nvPicPr>
          <p:cNvPr id="3" name="Image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3733" y="4095089"/>
            <a:ext cx="489178" cy="489178"/>
          </a:xfrm>
          <a:prstGeom prst="rect">
            <a:avLst/>
          </a:prstGeom>
        </p:spPr>
      </p:pic>
      <p:sp>
        <p:nvSpPr>
          <p:cNvPr id="18"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Tree>
    <p:extLst>
      <p:ext uri="{BB962C8B-B14F-4D97-AF65-F5344CB8AC3E}">
        <p14:creationId xmlns:p14="http://schemas.microsoft.com/office/powerpoint/2010/main" val="141767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5 – </a:t>
            </a:r>
            <a:r>
              <a:rPr lang="pt-BR" sz="2900" dirty="0" smtClean="0">
                <a:solidFill>
                  <a:schemeClr val="bg2">
                    <a:lumMod val="25000"/>
                  </a:schemeClr>
                </a:solidFill>
                <a:latin typeface="Arial Rounded MT Bold" panose="020F0704030504030204" pitchFamily="34" charset="0"/>
              </a:rPr>
              <a:t>CONFISSÕES</a:t>
            </a:r>
            <a:endParaRPr lang="pt-BR" sz="2900" dirty="0">
              <a:solidFill>
                <a:schemeClr val="bg2">
                  <a:lumMod val="25000"/>
                </a:schemeClr>
              </a:solidFill>
              <a:latin typeface="Arial Rounded MT Bold" panose="020F0704030504030204" pitchFamily="34" charset="0"/>
            </a:endParaRPr>
          </a:p>
        </p:txBody>
      </p:sp>
      <p:pic>
        <p:nvPicPr>
          <p:cNvPr id="23" name="Picture 2" descr="http://www.fabiocampana.com.br/wp-content/uploads/2011/10/martelo-jui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8589" y="4120930"/>
            <a:ext cx="3509530" cy="23689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
        <p:nvSpPr>
          <p:cNvPr id="11" name="TextBox 8"/>
          <p:cNvSpPr txBox="1"/>
          <p:nvPr/>
        </p:nvSpPr>
        <p:spPr>
          <a:xfrm>
            <a:off x="563336" y="1722107"/>
            <a:ext cx="7830670" cy="5016758"/>
          </a:xfrm>
          <a:prstGeom prst="rect">
            <a:avLst/>
          </a:prstGeom>
          <a:noFill/>
        </p:spPr>
        <p:txBody>
          <a:bodyPr wrap="square" rtlCol="0">
            <a:spAutoFit/>
          </a:bodyPr>
          <a:lstStyle/>
          <a:p>
            <a:pPr lvl="0"/>
            <a:r>
              <a:rPr lang="pt-BR" sz="3200" b="1" dirty="0" smtClean="0"/>
              <a:t>§ </a:t>
            </a:r>
            <a:r>
              <a:rPr lang="pt-BR" sz="3200" dirty="0"/>
              <a:t>Cremos que a leitura simples de um texto bíblico não significa necessariamente que o leitor compreende seu significado. A Bíblia sendo um livro divino (inspirado pelo Espírito de Deus) e humano </a:t>
            </a:r>
            <a:endParaRPr lang="pt-BR" sz="3200" dirty="0" smtClean="0"/>
          </a:p>
          <a:p>
            <a:pPr lvl="0"/>
            <a:r>
              <a:rPr lang="pt-BR" sz="3200" dirty="0" smtClean="0"/>
              <a:t>(</a:t>
            </a:r>
            <a:r>
              <a:rPr lang="pt-BR" sz="3200" dirty="0"/>
              <a:t>contém estrutura literária </a:t>
            </a:r>
            <a:endParaRPr lang="pt-BR" sz="3200" dirty="0" smtClean="0"/>
          </a:p>
          <a:p>
            <a:pPr lvl="0"/>
            <a:r>
              <a:rPr lang="pt-BR" sz="3200" dirty="0" smtClean="0"/>
              <a:t>comum</a:t>
            </a:r>
            <a:r>
              <a:rPr lang="pt-BR" sz="3200" dirty="0"/>
              <a:t>), exige redobrada </a:t>
            </a:r>
            <a:endParaRPr lang="pt-BR" sz="3200" dirty="0" smtClean="0"/>
          </a:p>
          <a:p>
            <a:pPr lvl="0"/>
            <a:r>
              <a:rPr lang="pt-BR" sz="3200" dirty="0" smtClean="0"/>
              <a:t>atenção </a:t>
            </a:r>
            <a:r>
              <a:rPr lang="pt-BR" sz="3200" dirty="0"/>
              <a:t>no seu estudo e </a:t>
            </a:r>
            <a:endParaRPr lang="pt-BR" sz="3200" dirty="0" smtClean="0"/>
          </a:p>
          <a:p>
            <a:pPr lvl="0"/>
            <a:r>
              <a:rPr lang="pt-BR" sz="3200" dirty="0" smtClean="0"/>
              <a:t>condições apropriadas</a:t>
            </a:r>
          </a:p>
          <a:p>
            <a:pPr lvl="0"/>
            <a:r>
              <a:rPr lang="pt-BR" sz="3200" dirty="0" smtClean="0"/>
              <a:t> </a:t>
            </a:r>
            <a:r>
              <a:rPr lang="pt-BR" sz="3200" dirty="0"/>
              <a:t>para sua interpretação.</a:t>
            </a:r>
          </a:p>
        </p:txBody>
      </p:sp>
    </p:spTree>
    <p:extLst>
      <p:ext uri="{BB962C8B-B14F-4D97-AF65-F5344CB8AC3E}">
        <p14:creationId xmlns:p14="http://schemas.microsoft.com/office/powerpoint/2010/main" val="144603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vertical)">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5 – </a:t>
            </a:r>
            <a:r>
              <a:rPr lang="pt-BR" sz="2900" dirty="0" smtClean="0">
                <a:solidFill>
                  <a:schemeClr val="bg2">
                    <a:lumMod val="25000"/>
                  </a:schemeClr>
                </a:solidFill>
                <a:latin typeface="Arial Rounded MT Bold" panose="020F0704030504030204" pitchFamily="34" charset="0"/>
              </a:rPr>
              <a:t>CONFISSÕES</a:t>
            </a:r>
            <a:endParaRPr lang="pt-BR" sz="2900" dirty="0">
              <a:solidFill>
                <a:schemeClr val="bg2">
                  <a:lumMod val="25000"/>
                </a:schemeClr>
              </a:solidFill>
              <a:latin typeface="Arial Rounded MT Bold" panose="020F0704030504030204" pitchFamily="34" charset="0"/>
            </a:endParaRPr>
          </a:p>
        </p:txBody>
      </p:sp>
      <p:pic>
        <p:nvPicPr>
          <p:cNvPr id="23" name="Picture 2" descr="http://www.fabiocampana.com.br/wp-content/uploads/2011/10/martelo-jui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7011" y="3714865"/>
            <a:ext cx="4111108" cy="27749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
        <p:nvSpPr>
          <p:cNvPr id="11" name="TextBox 8"/>
          <p:cNvSpPr txBox="1"/>
          <p:nvPr/>
        </p:nvSpPr>
        <p:spPr>
          <a:xfrm>
            <a:off x="563336" y="1938674"/>
            <a:ext cx="7830670" cy="2062103"/>
          </a:xfrm>
          <a:prstGeom prst="rect">
            <a:avLst/>
          </a:prstGeom>
          <a:noFill/>
        </p:spPr>
        <p:txBody>
          <a:bodyPr wrap="square" rtlCol="0">
            <a:spAutoFit/>
          </a:bodyPr>
          <a:lstStyle/>
          <a:p>
            <a:pPr lvl="0"/>
            <a:r>
              <a:rPr lang="pt-BR" sz="3200" b="1" dirty="0" smtClean="0"/>
              <a:t>§ </a:t>
            </a:r>
            <a:r>
              <a:rPr lang="pt-BR" sz="3200" dirty="0"/>
              <a:t>Cremos que somente alguém que foi salvo pela graça de Jesus Cristo e iluminado pelo Espírito Santo  será capaz de compreender as Escrituras Sagradas.</a:t>
            </a:r>
          </a:p>
        </p:txBody>
      </p:sp>
    </p:spTree>
    <p:extLst>
      <p:ext uri="{BB962C8B-B14F-4D97-AF65-F5344CB8AC3E}">
        <p14:creationId xmlns:p14="http://schemas.microsoft.com/office/powerpoint/2010/main" val="195435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0" y="-1"/>
            <a:ext cx="9144000" cy="6858001"/>
            <a:chOff x="0" y="-1"/>
            <a:chExt cx="9144000" cy="6858001"/>
          </a:xfrm>
        </p:grpSpPr>
        <p:pic>
          <p:nvPicPr>
            <p:cNvPr id="5122"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0251" b="11239"/>
            <a:stretch/>
          </p:blipFill>
          <p:spPr bwMode="auto">
            <a:xfrm>
              <a:off x="0" y="4465863"/>
              <a:ext cx="9144000" cy="2392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psdgraphics.com/wp-content/uploads/2009/09/abstract-design.jpg"/>
            <p:cNvPicPr>
              <a:picLocks noChangeAspect="1" noChangeArrowheads="1"/>
            </p:cNvPicPr>
            <p:nvPr/>
          </p:nvPicPr>
          <p:blipFill rotWithShape="1">
            <a:blip r:embed="rId3">
              <a:extLst>
                <a:ext uri="{28A0092B-C50C-407E-A947-70E740481C1C}">
                  <a14:useLocalDpi xmlns:a14="http://schemas.microsoft.com/office/drawing/2010/main" val="0"/>
                </a:ext>
              </a:extLst>
            </a:blip>
            <a:srcRect t="17756" b="9849"/>
            <a:stretch/>
          </p:blipFill>
          <p:spPr bwMode="auto">
            <a:xfrm flipH="1" flipV="1">
              <a:off x="0" y="-1"/>
              <a:ext cx="9144000" cy="213087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p:cNvCxnSpPr/>
          <p:nvPr/>
        </p:nvCxnSpPr>
        <p:spPr>
          <a:xfrm>
            <a:off x="374432" y="1016455"/>
            <a:ext cx="8362474" cy="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38"/>
          <p:cNvSpPr txBox="1"/>
          <p:nvPr/>
        </p:nvSpPr>
        <p:spPr>
          <a:xfrm>
            <a:off x="374432" y="1175799"/>
            <a:ext cx="8769568" cy="538609"/>
          </a:xfrm>
          <a:prstGeom prst="rect">
            <a:avLst/>
          </a:prstGeom>
          <a:noFill/>
        </p:spPr>
        <p:txBody>
          <a:bodyPr wrap="square" rtlCol="0">
            <a:spAutoFit/>
          </a:bodyPr>
          <a:lstStyle/>
          <a:p>
            <a:r>
              <a:rPr lang="pt-BR" sz="2900" dirty="0" smtClean="0">
                <a:solidFill>
                  <a:srgbClr val="0070C0"/>
                </a:solidFill>
                <a:latin typeface="Arial Rounded MT Bold" panose="020F0704030504030204" pitchFamily="34" charset="0"/>
              </a:rPr>
              <a:t>5 – </a:t>
            </a:r>
            <a:r>
              <a:rPr lang="pt-BR" sz="2900" dirty="0" smtClean="0">
                <a:solidFill>
                  <a:schemeClr val="bg2">
                    <a:lumMod val="25000"/>
                  </a:schemeClr>
                </a:solidFill>
                <a:latin typeface="Arial Rounded MT Bold" panose="020F0704030504030204" pitchFamily="34" charset="0"/>
              </a:rPr>
              <a:t>CONFISSÕES</a:t>
            </a:r>
            <a:endParaRPr lang="pt-BR" sz="2900" dirty="0">
              <a:solidFill>
                <a:schemeClr val="bg2">
                  <a:lumMod val="25000"/>
                </a:schemeClr>
              </a:solidFill>
              <a:latin typeface="Arial Rounded MT Bold" panose="020F0704030504030204" pitchFamily="34" charset="0"/>
            </a:endParaRPr>
          </a:p>
        </p:txBody>
      </p:sp>
      <p:pic>
        <p:nvPicPr>
          <p:cNvPr id="23" name="Picture 2" descr="http://www.fabiocampana.com.br/wp-content/uploads/2011/10/martelo-jui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7011" y="3714865"/>
            <a:ext cx="4111108" cy="27749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extBox 33"/>
          <p:cNvSpPr txBox="1"/>
          <p:nvPr/>
        </p:nvSpPr>
        <p:spPr>
          <a:xfrm>
            <a:off x="334735" y="280608"/>
            <a:ext cx="8474529" cy="646331"/>
          </a:xfrm>
          <a:prstGeom prst="rect">
            <a:avLst/>
          </a:prstGeom>
          <a:noFill/>
        </p:spPr>
        <p:txBody>
          <a:bodyPr wrap="square" rtlCol="0">
            <a:spAutoFit/>
          </a:bodyPr>
          <a:lstStyle/>
          <a:p>
            <a:r>
              <a:rPr lang="pt-BR" sz="3600" dirty="0" smtClean="0">
                <a:solidFill>
                  <a:srgbClr val="C00000"/>
                </a:solidFill>
                <a:latin typeface="Arial Rounded MT Bold" panose="020F0704030504030204" pitchFamily="34" charset="0"/>
              </a:rPr>
              <a:t>P</a:t>
            </a:r>
            <a:r>
              <a:rPr lang="pt-BR" sz="3600" dirty="0" smtClean="0">
                <a:latin typeface="Arial Rounded MT Bold" panose="020F0704030504030204" pitchFamily="34" charset="0"/>
              </a:rPr>
              <a:t>rincípios </a:t>
            </a:r>
            <a:r>
              <a:rPr lang="pt-BR" sz="3600" dirty="0" smtClean="0">
                <a:solidFill>
                  <a:srgbClr val="C00000"/>
                </a:solidFill>
                <a:latin typeface="Arial Rounded MT Bold" panose="020F0704030504030204" pitchFamily="34" charset="0"/>
              </a:rPr>
              <a:t>B</a:t>
            </a:r>
            <a:r>
              <a:rPr lang="pt-BR" sz="3600" dirty="0" smtClean="0">
                <a:latin typeface="Arial Rounded MT Bold" panose="020F0704030504030204" pitchFamily="34" charset="0"/>
              </a:rPr>
              <a:t>ásicos de  </a:t>
            </a:r>
            <a:r>
              <a:rPr lang="pt-BR" sz="3600" dirty="0" smtClean="0">
                <a:solidFill>
                  <a:srgbClr val="C00000"/>
                </a:solidFill>
                <a:latin typeface="Arial Rounded MT Bold" panose="020F0704030504030204" pitchFamily="34" charset="0"/>
              </a:rPr>
              <a:t>H</a:t>
            </a:r>
            <a:r>
              <a:rPr lang="pt-BR" sz="3600" dirty="0" smtClean="0">
                <a:latin typeface="Arial Rounded MT Bold" panose="020F0704030504030204" pitchFamily="34" charset="0"/>
              </a:rPr>
              <a:t>ermenêutica</a:t>
            </a:r>
            <a:endParaRPr lang="pt-BR" sz="3600" dirty="0">
              <a:latin typeface="Arial Rounded MT Bold" panose="020F0704030504030204" pitchFamily="34" charset="0"/>
            </a:endParaRPr>
          </a:p>
        </p:txBody>
      </p:sp>
      <p:sp>
        <p:nvSpPr>
          <p:cNvPr id="11" name="TextBox 8"/>
          <p:cNvSpPr txBox="1"/>
          <p:nvPr/>
        </p:nvSpPr>
        <p:spPr>
          <a:xfrm>
            <a:off x="563336" y="1938674"/>
            <a:ext cx="7830670" cy="1569660"/>
          </a:xfrm>
          <a:prstGeom prst="rect">
            <a:avLst/>
          </a:prstGeom>
          <a:noFill/>
        </p:spPr>
        <p:txBody>
          <a:bodyPr wrap="square" rtlCol="0">
            <a:spAutoFit/>
          </a:bodyPr>
          <a:lstStyle/>
          <a:p>
            <a:r>
              <a:rPr lang="pt-BR" sz="3200" b="1" dirty="0" smtClean="0"/>
              <a:t>§ </a:t>
            </a:r>
            <a:r>
              <a:rPr lang="pt-BR" sz="3200" dirty="0"/>
              <a:t>Cremos que o método hermenêutico que melhor propicia uma compreensão correta das Escrituras Sagradas  é o método literal. </a:t>
            </a:r>
          </a:p>
        </p:txBody>
      </p:sp>
    </p:spTree>
    <p:extLst>
      <p:ext uri="{BB962C8B-B14F-4D97-AF65-F5344CB8AC3E}">
        <p14:creationId xmlns:p14="http://schemas.microsoft.com/office/powerpoint/2010/main" val="230494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255</TotalTime>
  <Words>894</Words>
  <Application>Microsoft Office PowerPoint</Application>
  <PresentationFormat>Apresentação na tela (4:3)</PresentationFormat>
  <Paragraphs>128</Paragraphs>
  <Slides>21</Slides>
  <Notes>19</Notes>
  <HiddenSlides>0</HiddenSlides>
  <MMClips>0</MMClips>
  <ScaleCrop>false</ScaleCrop>
  <HeadingPairs>
    <vt:vector size="4" baseType="variant">
      <vt:variant>
        <vt:lpstr>Tema</vt:lpstr>
      </vt:variant>
      <vt:variant>
        <vt:i4>1</vt:i4>
      </vt:variant>
      <vt:variant>
        <vt:lpstr>Títulos de slides</vt:lpstr>
      </vt:variant>
      <vt:variant>
        <vt:i4>21</vt:i4>
      </vt:variant>
    </vt:vector>
  </HeadingPairs>
  <TitlesOfParts>
    <vt:vector size="22" baseType="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Paulo Tavares</dc:creator>
  <cp:lastModifiedBy>User</cp:lastModifiedBy>
  <cp:revision>27</cp:revision>
  <dcterms:created xsi:type="dcterms:W3CDTF">2015-03-06T10:45:28Z</dcterms:created>
  <dcterms:modified xsi:type="dcterms:W3CDTF">2015-03-21T20:36:45Z</dcterms:modified>
</cp:coreProperties>
</file>